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317" r:id="rId5"/>
    <p:sldId id="257" r:id="rId6"/>
    <p:sldId id="258" r:id="rId7"/>
    <p:sldId id="259" r:id="rId8"/>
    <p:sldId id="260" r:id="rId9"/>
    <p:sldId id="261" r:id="rId10"/>
    <p:sldId id="272" r:id="rId11"/>
    <p:sldId id="262" r:id="rId12"/>
    <p:sldId id="263" r:id="rId13"/>
    <p:sldId id="266" r:id="rId14"/>
    <p:sldId id="267" r:id="rId15"/>
    <p:sldId id="264" r:id="rId16"/>
    <p:sldId id="270" r:id="rId17"/>
    <p:sldId id="265" r:id="rId18"/>
    <p:sldId id="269" r:id="rId19"/>
    <p:sldId id="310" r:id="rId20"/>
    <p:sldId id="325" r:id="rId21"/>
    <p:sldId id="324" r:id="rId22"/>
    <p:sldId id="318" r:id="rId23"/>
    <p:sldId id="319" r:id="rId24"/>
    <p:sldId id="320" r:id="rId25"/>
    <p:sldId id="326" r:id="rId26"/>
    <p:sldId id="327" r:id="rId27"/>
    <p:sldId id="268"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F894069-EAD5-4049-BAD2-D7CE62514BBF}">
          <p14:sldIdLst>
            <p14:sldId id="317"/>
            <p14:sldId id="257"/>
            <p14:sldId id="258"/>
            <p14:sldId id="259"/>
            <p14:sldId id="260"/>
            <p14:sldId id="261"/>
            <p14:sldId id="272"/>
            <p14:sldId id="262"/>
            <p14:sldId id="263"/>
            <p14:sldId id="266"/>
            <p14:sldId id="267"/>
            <p14:sldId id="264"/>
            <p14:sldId id="270"/>
            <p14:sldId id="265"/>
            <p14:sldId id="269"/>
            <p14:sldId id="310"/>
            <p14:sldId id="325"/>
            <p14:sldId id="324"/>
            <p14:sldId id="318"/>
            <p14:sldId id="319"/>
            <p14:sldId id="320"/>
            <p14:sldId id="326"/>
            <p14:sldId id="327"/>
            <p14:sldId id="268"/>
            <p14:sldId id="271"/>
          </p14:sldIdLst>
        </p14:section>
      </p14:sectionLst>
    </p:ex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1D8B7"/>
    <a:srgbClr val="636A58"/>
    <a:srgbClr val="505A4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405" autoAdjust="0"/>
  </p:normalViewPr>
  <p:slideViewPr>
    <p:cSldViewPr snapToGrid="0">
      <p:cViewPr varScale="1">
        <p:scale>
          <a:sx n="56" d="100"/>
          <a:sy n="56" d="100"/>
        </p:scale>
        <p:origin x="525" y="96"/>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5/25/2025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5/25/2025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16</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17</a:t>
            </a:fld>
            <a:endParaRPr lang="en-US" noProof="0" dirty="0"/>
          </a:p>
        </p:txBody>
      </p:sp>
    </p:spTree>
    <p:extLst>
      <p:ext uri="{BB962C8B-B14F-4D97-AF65-F5344CB8AC3E}">
        <p14:creationId xmlns:p14="http://schemas.microsoft.com/office/powerpoint/2010/main" val="243750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18</a:t>
            </a:fld>
            <a:endParaRPr lang="en-US" noProof="0" dirty="0"/>
          </a:p>
        </p:txBody>
      </p:sp>
    </p:spTree>
    <p:extLst>
      <p:ext uri="{BB962C8B-B14F-4D97-AF65-F5344CB8AC3E}">
        <p14:creationId xmlns:p14="http://schemas.microsoft.com/office/powerpoint/2010/main" val="778988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19</a:t>
            </a:fld>
            <a:endParaRPr lang="en-US" noProof="0" dirty="0"/>
          </a:p>
        </p:txBody>
      </p:sp>
    </p:spTree>
    <p:extLst>
      <p:ext uri="{BB962C8B-B14F-4D97-AF65-F5344CB8AC3E}">
        <p14:creationId xmlns:p14="http://schemas.microsoft.com/office/powerpoint/2010/main" val="219612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20</a:t>
            </a:fld>
            <a:endParaRPr lang="en-US" noProof="0" dirty="0"/>
          </a:p>
        </p:txBody>
      </p:sp>
    </p:spTree>
    <p:extLst>
      <p:ext uri="{BB962C8B-B14F-4D97-AF65-F5344CB8AC3E}">
        <p14:creationId xmlns:p14="http://schemas.microsoft.com/office/powerpoint/2010/main" val="2853510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21</a:t>
            </a:fld>
            <a:endParaRPr lang="en-US" noProof="0" dirty="0"/>
          </a:p>
        </p:txBody>
      </p:sp>
    </p:spTree>
    <p:extLst>
      <p:ext uri="{BB962C8B-B14F-4D97-AF65-F5344CB8AC3E}">
        <p14:creationId xmlns:p14="http://schemas.microsoft.com/office/powerpoint/2010/main" val="2290464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22</a:t>
            </a:fld>
            <a:endParaRPr lang="en-US" noProof="0" dirty="0"/>
          </a:p>
        </p:txBody>
      </p:sp>
    </p:spTree>
    <p:extLst>
      <p:ext uri="{BB962C8B-B14F-4D97-AF65-F5344CB8AC3E}">
        <p14:creationId xmlns:p14="http://schemas.microsoft.com/office/powerpoint/2010/main" val="1325704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apers.ssrn.com/sol3/papers.cfm?abstract_id=3930967" TargetMode="External"/><Relationship Id="rId2" Type="http://schemas.openxmlformats.org/officeDocument/2006/relationships/hyperlink" Target="https://www.researchgate.net/publication/330485258_A_systematic_review_on_Distributed_Databases_Systems_and_their_techniqu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pic>
        <p:nvPicPr>
          <p:cNvPr id="4" name="Picture 3" descr="A stack of books with a black background&#10;&#10;Description automatically generated">
            <a:extLst>
              <a:ext uri="{FF2B5EF4-FFF2-40B4-BE49-F238E27FC236}">
                <a16:creationId xmlns:a16="http://schemas.microsoft.com/office/drawing/2014/main" id="{ED83AE70-3FDC-53EB-884B-EEBDEEF08B80}"/>
              </a:ext>
            </a:extLst>
          </p:cNvPr>
          <p:cNvPicPr>
            <a:picLocks noChangeAspect="1"/>
          </p:cNvPicPr>
          <p:nvPr/>
        </p:nvPicPr>
        <p:blipFill>
          <a:blip r:embed="rId3"/>
          <a:stretch>
            <a:fillRect/>
          </a:stretch>
        </p:blipFill>
        <p:spPr>
          <a:xfrm>
            <a:off x="8521429" y="1780753"/>
            <a:ext cx="4435035" cy="4754880"/>
          </a:xfrm>
          <a:prstGeom prst="rect">
            <a:avLst/>
          </a:prstGeom>
        </p:spPr>
      </p:pic>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1926077" y="2019073"/>
            <a:ext cx="9409889" cy="1648253"/>
          </a:xfrm>
        </p:spPr>
        <p:txBody>
          <a:bodyPr anchor="ctr"/>
          <a:lstStyle/>
          <a:p>
            <a:r>
              <a:rPr lang="en-US" sz="6000" b="1" dirty="0">
                <a:solidFill>
                  <a:schemeClr val="accent5"/>
                </a:solidFill>
              </a:rPr>
              <a:t>Book Ordering System</a:t>
            </a:r>
            <a:br>
              <a:rPr lang="en-US" dirty="0"/>
            </a:br>
            <a:r>
              <a:rPr lang="en-US" sz="2400" dirty="0"/>
              <a:t>An Innovative Online Bookstore Solution</a:t>
            </a:r>
            <a:br>
              <a:rPr lang="en-US" sz="2400" dirty="0"/>
            </a:br>
            <a:br>
              <a:rPr lang="en-US" dirty="0"/>
            </a:br>
            <a:endParaRPr lang="en-US" dirty="0"/>
          </a:p>
        </p:txBody>
      </p:sp>
      <p:pic>
        <p:nvPicPr>
          <p:cNvPr id="2" name="Picture 1">
            <a:extLst>
              <a:ext uri="{FF2B5EF4-FFF2-40B4-BE49-F238E27FC236}">
                <a16:creationId xmlns:a16="http://schemas.microsoft.com/office/drawing/2014/main" id="{33F7B94A-69C2-1D1D-A73D-E67072A66A10}"/>
              </a:ext>
            </a:extLst>
          </p:cNvPr>
          <p:cNvPicPr>
            <a:picLocks noChangeAspect="1"/>
          </p:cNvPicPr>
          <p:nvPr/>
        </p:nvPicPr>
        <p:blipFill>
          <a:blip r:embed="rId4"/>
          <a:stretch>
            <a:fillRect/>
          </a:stretch>
        </p:blipFill>
        <p:spPr>
          <a:xfrm>
            <a:off x="0" y="-205319"/>
            <a:ext cx="12192000" cy="3181983"/>
          </a:xfrm>
          <a:prstGeom prst="rect">
            <a:avLst/>
          </a:prstGeom>
        </p:spPr>
      </p:pic>
      <p:sp>
        <p:nvSpPr>
          <p:cNvPr id="5" name="Content Placeholder 5">
            <a:extLst>
              <a:ext uri="{FF2B5EF4-FFF2-40B4-BE49-F238E27FC236}">
                <a16:creationId xmlns:a16="http://schemas.microsoft.com/office/drawing/2014/main" id="{E3954882-F134-3BE8-C4DB-B8CA86A8D811}"/>
              </a:ext>
            </a:extLst>
          </p:cNvPr>
          <p:cNvSpPr txBox="1">
            <a:spLocks/>
          </p:cNvSpPr>
          <p:nvPr/>
        </p:nvSpPr>
        <p:spPr>
          <a:xfrm>
            <a:off x="336187" y="3900793"/>
            <a:ext cx="5035826" cy="265798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ea typeface="Calibri" panose="020F0502020204030204" pitchFamily="34" charset="0"/>
                <a:cs typeface="Calibri" panose="020F0502020204030204" pitchFamily="34" charset="0"/>
              </a:rPr>
              <a:t>Presented By</a:t>
            </a:r>
          </a:p>
          <a:p>
            <a:r>
              <a:rPr lang="en-US" sz="2300" dirty="0"/>
              <a:t>Md. Imran </a:t>
            </a:r>
            <a:r>
              <a:rPr lang="en-US" sz="2300" dirty="0" err="1"/>
              <a:t>Hossen</a:t>
            </a:r>
            <a:r>
              <a:rPr lang="en-US" sz="2300" dirty="0"/>
              <a:t> (21222203001)</a:t>
            </a:r>
          </a:p>
          <a:p>
            <a:r>
              <a:rPr lang="en-US" sz="2300" dirty="0"/>
              <a:t>Rohan Rashid (21222203050)</a:t>
            </a:r>
          </a:p>
          <a:p>
            <a:r>
              <a:rPr lang="en-US" sz="2300" dirty="0"/>
              <a:t>Rajesh Chandra Barman (21222203002)</a:t>
            </a:r>
          </a:p>
          <a:p>
            <a:r>
              <a:rPr lang="en-US" sz="2300" dirty="0" err="1"/>
              <a:t>Istiak</a:t>
            </a:r>
            <a:r>
              <a:rPr lang="en-US" sz="2300" dirty="0"/>
              <a:t> Ahmed </a:t>
            </a:r>
            <a:r>
              <a:rPr lang="en-US" sz="2300" dirty="0" err="1"/>
              <a:t>Arnob</a:t>
            </a:r>
            <a:r>
              <a:rPr lang="en-US" sz="2300" dirty="0"/>
              <a:t> (21222203028)</a:t>
            </a:r>
          </a:p>
          <a:p>
            <a:r>
              <a:rPr lang="en-US" sz="2300" dirty="0"/>
              <a:t>Bikash </a:t>
            </a:r>
            <a:r>
              <a:rPr lang="en-US" sz="2300"/>
              <a:t>Chandra Ray (</a:t>
            </a:r>
            <a:r>
              <a:rPr lang="en-US" sz="2300" dirty="0"/>
              <a:t>21222203045)</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7" name="Content Placeholder 6"/>
          <p:cNvSpPr txBox="1">
            <a:spLocks/>
          </p:cNvSpPr>
          <p:nvPr/>
        </p:nvSpPr>
        <p:spPr>
          <a:xfrm>
            <a:off x="5372013" y="3741613"/>
            <a:ext cx="4576953" cy="25633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Submitted To</a:t>
            </a:r>
          </a:p>
          <a:p>
            <a:pPr marL="0" indent="0" algn="ctr">
              <a:buNone/>
            </a:pPr>
            <a:r>
              <a:rPr lang="en-US" dirty="0"/>
              <a:t>Project Supervisor</a:t>
            </a:r>
          </a:p>
          <a:p>
            <a:pPr marL="0" indent="0" algn="ctr">
              <a:buNone/>
            </a:pPr>
            <a:r>
              <a:rPr lang="en-US" b="1" dirty="0"/>
              <a:t>Mr. Ali </a:t>
            </a:r>
            <a:r>
              <a:rPr lang="en-US" b="1" dirty="0" err="1"/>
              <a:t>Azgar</a:t>
            </a:r>
            <a:endParaRPr lang="en-US" b="1" dirty="0"/>
          </a:p>
          <a:p>
            <a:pPr marL="0" indent="0" algn="ctr">
              <a:buNone/>
            </a:pPr>
            <a:r>
              <a:rPr lang="en-US" dirty="0"/>
              <a:t>Assistant Professor </a:t>
            </a:r>
          </a:p>
          <a:p>
            <a:pPr marL="0" indent="0" algn="ctr">
              <a:buNone/>
            </a:pPr>
            <a:r>
              <a:rPr lang="en-US" dirty="0"/>
              <a:t>Department of Computer Science &amp; Engineering</a:t>
            </a:r>
          </a:p>
        </p:txBody>
      </p:sp>
    </p:spTree>
    <p:extLst>
      <p:ext uri="{BB962C8B-B14F-4D97-AF65-F5344CB8AC3E}">
        <p14:creationId xmlns:p14="http://schemas.microsoft.com/office/powerpoint/2010/main" val="13381671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7378" y="873577"/>
            <a:ext cx="5641848" cy="1121229"/>
          </a:xfrm>
        </p:spPr>
        <p:txBody>
          <a:bodyPr/>
          <a:lstStyle/>
          <a:p>
            <a:pPr>
              <a:defRPr sz="3200">
                <a:latin typeface="Calibri"/>
              </a:defRPr>
            </a:pPr>
            <a:r>
              <a:rPr lang="en-US" sz="4400" dirty="0"/>
              <a:t>F</a:t>
            </a:r>
            <a:r>
              <a:rPr sz="4400" dirty="0"/>
              <a:t>ragmentation</a:t>
            </a:r>
          </a:p>
        </p:txBody>
      </p:sp>
      <p:sp>
        <p:nvSpPr>
          <p:cNvPr id="3" name="Content Placeholder 2"/>
          <p:cNvSpPr>
            <a:spLocks noGrp="1"/>
          </p:cNvSpPr>
          <p:nvPr>
            <p:ph idx="1"/>
          </p:nvPr>
        </p:nvSpPr>
        <p:spPr>
          <a:xfrm>
            <a:off x="6742265" y="1399742"/>
            <a:ext cx="5525935" cy="5029200"/>
          </a:xfrm>
        </p:spPr>
        <p:txBody>
          <a:bodyPr>
            <a:normAutofit/>
          </a:bodyPr>
          <a:lstStyle/>
          <a:p>
            <a:pPr algn="l"/>
            <a:endParaRPr lang="en-US" sz="3600" cap="none" dirty="0"/>
          </a:p>
          <a:p>
            <a:pPr algn="l">
              <a:spcAft>
                <a:spcPts val="600"/>
              </a:spcAft>
              <a:defRPr sz="2000">
                <a:latin typeface="Calibri"/>
              </a:defRPr>
            </a:pPr>
            <a:r>
              <a:rPr lang="en-US" sz="3600" cap="none" dirty="0"/>
              <a:t>Horizontal fragmentation strategy by User Branch:</a:t>
            </a:r>
          </a:p>
          <a:p>
            <a:pPr algn="l">
              <a:spcAft>
                <a:spcPts val="600"/>
              </a:spcAft>
              <a:defRPr sz="2000">
                <a:latin typeface="Calibri"/>
              </a:defRPr>
            </a:pPr>
            <a:r>
              <a:rPr lang="en-US" sz="3600" cap="none" dirty="0"/>
              <a:t>- Dhaka Branch</a:t>
            </a:r>
          </a:p>
          <a:p>
            <a:pPr algn="l">
              <a:spcAft>
                <a:spcPts val="600"/>
              </a:spcAft>
              <a:defRPr sz="2000">
                <a:latin typeface="Calibri"/>
              </a:defRPr>
            </a:pPr>
            <a:r>
              <a:rPr lang="en-US" sz="3600" cap="none" dirty="0"/>
              <a:t>- </a:t>
            </a:r>
            <a:r>
              <a:rPr lang="en-US" sz="3600" cap="none" dirty="0" err="1"/>
              <a:t>Rajshahi</a:t>
            </a:r>
            <a:r>
              <a:rPr lang="en-US" sz="3600" cap="none" dirty="0"/>
              <a:t> Branch</a:t>
            </a:r>
          </a:p>
          <a:p>
            <a:pPr algn="l">
              <a:spcAft>
                <a:spcPts val="600"/>
              </a:spcAft>
              <a:defRPr sz="2000">
                <a:latin typeface="Calibri"/>
              </a:defRPr>
            </a:pPr>
            <a:r>
              <a:rPr lang="en-US" sz="3600" cap="none" dirty="0"/>
              <a:t>- Chittagong Branch</a:t>
            </a:r>
          </a:p>
          <a:p>
            <a:pPr algn="l">
              <a:spcAft>
                <a:spcPts val="600"/>
              </a:spcAft>
              <a:defRPr sz="2000">
                <a:latin typeface="Calibri"/>
              </a:defRPr>
            </a:pPr>
            <a:endParaRPr lang="en-US" cap="none" dirty="0"/>
          </a:p>
        </p:txBody>
      </p:sp>
      <p:sp>
        <p:nvSpPr>
          <p:cNvPr id="4" name="Rectangle 1">
            <a:extLst>
              <a:ext uri="{FF2B5EF4-FFF2-40B4-BE49-F238E27FC236}">
                <a16:creationId xmlns:a16="http://schemas.microsoft.com/office/drawing/2014/main" id="{FDA7DDCD-4930-BB76-E190-8A7EC97DB57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7429C29E-7591-D6C5-8051-2894B8BBFD4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Rounded Corners 7">
            <a:extLst>
              <a:ext uri="{FF2B5EF4-FFF2-40B4-BE49-F238E27FC236}">
                <a16:creationId xmlns:a16="http://schemas.microsoft.com/office/drawing/2014/main" id="{A9704AC1-C28A-4665-2B17-B71DBB8E6A06}"/>
              </a:ext>
            </a:extLst>
          </p:cNvPr>
          <p:cNvSpPr/>
          <p:nvPr/>
        </p:nvSpPr>
        <p:spPr>
          <a:xfrm>
            <a:off x="696667" y="4669973"/>
            <a:ext cx="1349829" cy="4463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Dhaka</a:t>
            </a:r>
          </a:p>
        </p:txBody>
      </p:sp>
      <p:sp>
        <p:nvSpPr>
          <p:cNvPr id="9" name="Rectangle: Rounded Corners 8">
            <a:extLst>
              <a:ext uri="{FF2B5EF4-FFF2-40B4-BE49-F238E27FC236}">
                <a16:creationId xmlns:a16="http://schemas.microsoft.com/office/drawing/2014/main" id="{74A7F52C-61D7-2A8F-A231-88CB9CCB6D42}"/>
              </a:ext>
            </a:extLst>
          </p:cNvPr>
          <p:cNvSpPr/>
          <p:nvPr/>
        </p:nvSpPr>
        <p:spPr>
          <a:xfrm>
            <a:off x="2679372" y="4669973"/>
            <a:ext cx="1608100" cy="4463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Chittagong</a:t>
            </a:r>
          </a:p>
        </p:txBody>
      </p:sp>
      <p:sp>
        <p:nvSpPr>
          <p:cNvPr id="10" name="Rectangle: Rounded Corners 9">
            <a:extLst>
              <a:ext uri="{FF2B5EF4-FFF2-40B4-BE49-F238E27FC236}">
                <a16:creationId xmlns:a16="http://schemas.microsoft.com/office/drawing/2014/main" id="{E062940E-1D20-FEF9-84A3-E24BBA30F57C}"/>
              </a:ext>
            </a:extLst>
          </p:cNvPr>
          <p:cNvSpPr/>
          <p:nvPr/>
        </p:nvSpPr>
        <p:spPr>
          <a:xfrm>
            <a:off x="4758302" y="4669973"/>
            <a:ext cx="1349829" cy="4463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Arial Black" panose="020B0A04020102020204" pitchFamily="34" charset="0"/>
              </a:rPr>
              <a:t>Rajshahi</a:t>
            </a:r>
            <a:endParaRPr lang="en-US" b="1" dirty="0">
              <a:solidFill>
                <a:schemeClr val="tx1"/>
              </a:solidFill>
              <a:latin typeface="Arial Black" panose="020B0A04020102020204" pitchFamily="34" charset="0"/>
            </a:endParaRPr>
          </a:p>
        </p:txBody>
      </p:sp>
      <p:sp>
        <p:nvSpPr>
          <p:cNvPr id="11" name="Rectangle: Rounded Corners 10">
            <a:extLst>
              <a:ext uri="{FF2B5EF4-FFF2-40B4-BE49-F238E27FC236}">
                <a16:creationId xmlns:a16="http://schemas.microsoft.com/office/drawing/2014/main" id="{65E84511-20B8-912A-B90D-CD679AD93E34}"/>
              </a:ext>
            </a:extLst>
          </p:cNvPr>
          <p:cNvSpPr/>
          <p:nvPr/>
        </p:nvSpPr>
        <p:spPr>
          <a:xfrm>
            <a:off x="2508524" y="2672441"/>
            <a:ext cx="1949795" cy="1121228"/>
          </a:xfrm>
          <a:prstGeom prst="roundRect">
            <a:avLst/>
          </a:prstGeom>
          <a:scene3d>
            <a:camera prst="obliqueBottom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latin typeface="Arial Black" panose="020B0A04020102020204" pitchFamily="34" charset="0"/>
              </a:rPr>
              <a:t>BOOK ORDERING SYSTEM</a:t>
            </a:r>
          </a:p>
        </p:txBody>
      </p:sp>
      <p:cxnSp>
        <p:nvCxnSpPr>
          <p:cNvPr id="13" name="Straight Arrow Connector 12">
            <a:extLst>
              <a:ext uri="{FF2B5EF4-FFF2-40B4-BE49-F238E27FC236}">
                <a16:creationId xmlns:a16="http://schemas.microsoft.com/office/drawing/2014/main" id="{0822D159-C73C-C963-974C-6DB3C121A117}"/>
              </a:ext>
            </a:extLst>
          </p:cNvPr>
          <p:cNvCxnSpPr>
            <a:stCxn id="11" idx="2"/>
          </p:cNvCxnSpPr>
          <p:nvPr/>
        </p:nvCxnSpPr>
        <p:spPr>
          <a:xfrm flipH="1">
            <a:off x="3483421" y="3793669"/>
            <a:ext cx="1" cy="4517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C9C36E-3AC0-826D-CBB2-CB819ECA770E}"/>
              </a:ext>
            </a:extLst>
          </p:cNvPr>
          <p:cNvCxnSpPr/>
          <p:nvPr/>
        </p:nvCxnSpPr>
        <p:spPr>
          <a:xfrm>
            <a:off x="1349189" y="4245428"/>
            <a:ext cx="42684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C7C6768-3218-CEA5-DB25-927BF2D901AA}"/>
              </a:ext>
            </a:extLst>
          </p:cNvPr>
          <p:cNvCxnSpPr>
            <a:endCxn id="8" idx="0"/>
          </p:cNvCxnSpPr>
          <p:nvPr/>
        </p:nvCxnSpPr>
        <p:spPr>
          <a:xfrm>
            <a:off x="1349189" y="4245428"/>
            <a:ext cx="22393" cy="424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51F1419-CA0D-30AA-F955-2E6E89C176D2}"/>
              </a:ext>
            </a:extLst>
          </p:cNvPr>
          <p:cNvCxnSpPr>
            <a:endCxn id="9" idx="0"/>
          </p:cNvCxnSpPr>
          <p:nvPr/>
        </p:nvCxnSpPr>
        <p:spPr>
          <a:xfrm>
            <a:off x="3483420" y="4245428"/>
            <a:ext cx="2" cy="424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FD26AEA-9C71-B0EA-18AE-FA37F8A90D25}"/>
              </a:ext>
            </a:extLst>
          </p:cNvPr>
          <p:cNvCxnSpPr/>
          <p:nvPr/>
        </p:nvCxnSpPr>
        <p:spPr>
          <a:xfrm>
            <a:off x="5595261" y="4245428"/>
            <a:ext cx="0" cy="424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6313" y="163451"/>
            <a:ext cx="5641848" cy="826851"/>
          </a:xfrm>
        </p:spPr>
        <p:txBody>
          <a:bodyPr/>
          <a:lstStyle/>
          <a:p>
            <a:pPr>
              <a:defRPr sz="3200">
                <a:latin typeface="Calibri"/>
              </a:defRPr>
            </a:pPr>
            <a:r>
              <a:rPr lang="en-US" sz="4000" dirty="0"/>
              <a:t>F</a:t>
            </a:r>
            <a:r>
              <a:rPr sz="4000" dirty="0"/>
              <a:t>ragmented </a:t>
            </a:r>
            <a:r>
              <a:rPr lang="en-US" sz="4000" dirty="0"/>
              <a:t>D</a:t>
            </a:r>
            <a:r>
              <a:rPr sz="4000" dirty="0"/>
              <a:t>atabase</a:t>
            </a:r>
          </a:p>
        </p:txBody>
      </p:sp>
      <p:pic>
        <p:nvPicPr>
          <p:cNvPr id="5" name="Picture 4" descr="A screenshot of a computer&#10;&#10;AI-generated content may be incorrect.">
            <a:extLst>
              <a:ext uri="{FF2B5EF4-FFF2-40B4-BE49-F238E27FC236}">
                <a16:creationId xmlns:a16="http://schemas.microsoft.com/office/drawing/2014/main" id="{16697560-2149-D4C9-B9C0-B7890E40FA53}"/>
              </a:ext>
            </a:extLst>
          </p:cNvPr>
          <p:cNvPicPr>
            <a:picLocks noChangeAspect="1"/>
          </p:cNvPicPr>
          <p:nvPr/>
        </p:nvPicPr>
        <p:blipFill>
          <a:blip r:embed="rId2"/>
          <a:stretch>
            <a:fillRect/>
          </a:stretch>
        </p:blipFill>
        <p:spPr>
          <a:xfrm>
            <a:off x="991819" y="1937239"/>
            <a:ext cx="4623177" cy="4831281"/>
          </a:xfrm>
          <a:prstGeom prst="rect">
            <a:avLst/>
          </a:prstGeom>
        </p:spPr>
      </p:pic>
      <p:sp>
        <p:nvSpPr>
          <p:cNvPr id="4" name="TextBox 3">
            <a:extLst>
              <a:ext uri="{FF2B5EF4-FFF2-40B4-BE49-F238E27FC236}">
                <a16:creationId xmlns:a16="http://schemas.microsoft.com/office/drawing/2014/main" id="{580DD715-32C8-3C84-0EBE-14C3DE6F09DC}"/>
              </a:ext>
            </a:extLst>
          </p:cNvPr>
          <p:cNvSpPr txBox="1"/>
          <p:nvPr/>
        </p:nvSpPr>
        <p:spPr>
          <a:xfrm>
            <a:off x="2248044" y="1057290"/>
            <a:ext cx="2576539" cy="584775"/>
          </a:xfrm>
          <a:prstGeom prst="rect">
            <a:avLst/>
          </a:prstGeom>
          <a:noFill/>
        </p:spPr>
        <p:txBody>
          <a:bodyPr wrap="none" rtlCol="0">
            <a:spAutoFit/>
          </a:bodyPr>
          <a:lstStyle/>
          <a:p>
            <a:r>
              <a:rPr lang="en-US" sz="3200" dirty="0">
                <a:solidFill>
                  <a:schemeClr val="accent1"/>
                </a:solidFill>
              </a:rPr>
              <a:t>Database View</a:t>
            </a:r>
          </a:p>
        </p:txBody>
      </p:sp>
      <p:sp>
        <p:nvSpPr>
          <p:cNvPr id="6" name="Rectangle: Rounded Corners 5">
            <a:extLst>
              <a:ext uri="{FF2B5EF4-FFF2-40B4-BE49-F238E27FC236}">
                <a16:creationId xmlns:a16="http://schemas.microsoft.com/office/drawing/2014/main" id="{C321EE5B-1F85-2574-93B0-C64E18E89E28}"/>
              </a:ext>
            </a:extLst>
          </p:cNvPr>
          <p:cNvSpPr/>
          <p:nvPr/>
        </p:nvSpPr>
        <p:spPr>
          <a:xfrm>
            <a:off x="7337498" y="3737266"/>
            <a:ext cx="3862683" cy="8268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defRPr sz="2000">
                <a:latin typeface="Calibri"/>
              </a:defRPr>
            </a:pPr>
            <a:r>
              <a:rPr lang="en-US" sz="2800" b="1" cap="none" dirty="0">
                <a:solidFill>
                  <a:srgbClr val="000000"/>
                </a:solidFill>
              </a:rPr>
              <a:t>Node 1 → Dhaka Branch</a:t>
            </a:r>
          </a:p>
        </p:txBody>
      </p:sp>
      <p:sp>
        <p:nvSpPr>
          <p:cNvPr id="7" name="Rectangle: Rounded Corners 6">
            <a:extLst>
              <a:ext uri="{FF2B5EF4-FFF2-40B4-BE49-F238E27FC236}">
                <a16:creationId xmlns:a16="http://schemas.microsoft.com/office/drawing/2014/main" id="{4A92FCD9-F135-AAE0-46E6-E4B1E2A4036E}"/>
              </a:ext>
            </a:extLst>
          </p:cNvPr>
          <p:cNvSpPr/>
          <p:nvPr/>
        </p:nvSpPr>
        <p:spPr>
          <a:xfrm>
            <a:off x="7321093" y="4791837"/>
            <a:ext cx="4315735" cy="826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defRPr sz="2000">
                <a:latin typeface="Calibri"/>
              </a:defRPr>
            </a:pPr>
            <a:r>
              <a:rPr lang="en-US" sz="2800" b="1" cap="none" dirty="0">
                <a:solidFill>
                  <a:srgbClr val="000000"/>
                </a:solidFill>
              </a:rPr>
              <a:t>Node 2 → Chittagong Branch</a:t>
            </a:r>
          </a:p>
        </p:txBody>
      </p:sp>
      <p:sp>
        <p:nvSpPr>
          <p:cNvPr id="8" name="Rectangle: Rounded Corners 7">
            <a:extLst>
              <a:ext uri="{FF2B5EF4-FFF2-40B4-BE49-F238E27FC236}">
                <a16:creationId xmlns:a16="http://schemas.microsoft.com/office/drawing/2014/main" id="{5BDE623C-41ED-D960-E0E1-DDC50EF92FBC}"/>
              </a:ext>
            </a:extLst>
          </p:cNvPr>
          <p:cNvSpPr/>
          <p:nvPr/>
        </p:nvSpPr>
        <p:spPr>
          <a:xfrm>
            <a:off x="7337497" y="5941671"/>
            <a:ext cx="4315727" cy="8268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spcAft>
                <a:spcPts val="600"/>
              </a:spcAft>
              <a:defRPr sz="2000">
                <a:latin typeface="Calibri"/>
              </a:defRPr>
            </a:pPr>
            <a:r>
              <a:rPr lang="en-US" sz="2800" b="1" cap="none" dirty="0">
                <a:solidFill>
                  <a:srgbClr val="000000"/>
                </a:solidFill>
                <a:latin typeface="Calibri" panose="020F0502020204030204" pitchFamily="34" charset="0"/>
                <a:ea typeface="Calibri" panose="020F0502020204030204" pitchFamily="34" charset="0"/>
                <a:cs typeface="Calibri" panose="020F0502020204030204" pitchFamily="34" charset="0"/>
              </a:rPr>
              <a:t>Node 3 →</a:t>
            </a:r>
            <a:r>
              <a:rPr lang="en-US" sz="2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800" b="1" kern="12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Rajshahi</a:t>
            </a:r>
            <a:r>
              <a:rPr lang="en-US" sz="2800" b="1"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Branch</a:t>
            </a:r>
            <a:endParaRPr lang="en-US" sz="2800" b="1" cap="none"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9117DBCA-3C5A-A35A-9C17-F4364DE9505B}"/>
              </a:ext>
            </a:extLst>
          </p:cNvPr>
          <p:cNvSpPr/>
          <p:nvPr/>
        </p:nvSpPr>
        <p:spPr>
          <a:xfrm>
            <a:off x="6379030" y="1942775"/>
            <a:ext cx="2582472" cy="1660516"/>
          </a:xfrm>
          <a:prstGeom prst="roundRect">
            <a:avLst/>
          </a:prstGeom>
          <a:solidFill>
            <a:srgbClr val="D1D8B7"/>
          </a:solidFill>
          <a:scene3d>
            <a:camera prst="obliqueBottomRight"/>
            <a:lightRig rig="threePt" dir="t"/>
          </a:scene3d>
          <a:sp3d>
            <a:bevelT prst="relaxedInse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latin typeface="Arial Black" panose="020B0A04020102020204" pitchFamily="34" charset="0"/>
              </a:rPr>
              <a:t>BOOK ORDERING SYSTEM</a:t>
            </a:r>
          </a:p>
        </p:txBody>
      </p:sp>
      <p:cxnSp>
        <p:nvCxnSpPr>
          <p:cNvPr id="11" name="Straight Connector 10">
            <a:extLst>
              <a:ext uri="{FF2B5EF4-FFF2-40B4-BE49-F238E27FC236}">
                <a16:creationId xmlns:a16="http://schemas.microsoft.com/office/drawing/2014/main" id="{38B0E542-A226-FF90-1EA5-8DB382C426E3}"/>
              </a:ext>
            </a:extLst>
          </p:cNvPr>
          <p:cNvCxnSpPr>
            <a:cxnSpLocks/>
          </p:cNvCxnSpPr>
          <p:nvPr/>
        </p:nvCxnSpPr>
        <p:spPr>
          <a:xfrm>
            <a:off x="6573465" y="3642003"/>
            <a:ext cx="0" cy="280234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904CBF7-2631-EAC8-3F04-E945BADA9151}"/>
              </a:ext>
            </a:extLst>
          </p:cNvPr>
          <p:cNvCxnSpPr>
            <a:cxnSpLocks/>
            <a:endCxn id="6" idx="1"/>
          </p:cNvCxnSpPr>
          <p:nvPr/>
        </p:nvCxnSpPr>
        <p:spPr>
          <a:xfrm>
            <a:off x="6573465" y="4125686"/>
            <a:ext cx="764033" cy="2500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F90A547-E415-62A6-A51D-56F2CEE8BFFA}"/>
              </a:ext>
            </a:extLst>
          </p:cNvPr>
          <p:cNvCxnSpPr/>
          <p:nvPr/>
        </p:nvCxnSpPr>
        <p:spPr>
          <a:xfrm>
            <a:off x="10773863" y="4106474"/>
            <a:ext cx="0" cy="424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C5F88BE-0261-498F-FC72-041DD8435DFD}"/>
              </a:ext>
            </a:extLst>
          </p:cNvPr>
          <p:cNvSpPr txBox="1"/>
          <p:nvPr/>
        </p:nvSpPr>
        <p:spPr>
          <a:xfrm>
            <a:off x="6977933" y="1057291"/>
            <a:ext cx="5002053" cy="584775"/>
          </a:xfrm>
          <a:prstGeom prst="rect">
            <a:avLst/>
          </a:prstGeom>
          <a:noFill/>
        </p:spPr>
        <p:txBody>
          <a:bodyPr wrap="square" rtlCol="0">
            <a:spAutoFit/>
          </a:bodyPr>
          <a:lstStyle/>
          <a:p>
            <a:r>
              <a:rPr lang="en-US" sz="3200" b="1" dirty="0">
                <a:solidFill>
                  <a:srgbClr val="000000"/>
                </a:solidFill>
              </a:rPr>
              <a:t>Nodewise Fragmentation</a:t>
            </a:r>
          </a:p>
        </p:txBody>
      </p:sp>
      <p:cxnSp>
        <p:nvCxnSpPr>
          <p:cNvPr id="22" name="Straight Arrow Connector 21">
            <a:extLst>
              <a:ext uri="{FF2B5EF4-FFF2-40B4-BE49-F238E27FC236}">
                <a16:creationId xmlns:a16="http://schemas.microsoft.com/office/drawing/2014/main" id="{6F8E1C68-08F9-83F0-A821-F9FB729FCB3C}"/>
              </a:ext>
            </a:extLst>
          </p:cNvPr>
          <p:cNvCxnSpPr>
            <a:cxnSpLocks/>
          </p:cNvCxnSpPr>
          <p:nvPr/>
        </p:nvCxnSpPr>
        <p:spPr>
          <a:xfrm>
            <a:off x="6573465" y="5048090"/>
            <a:ext cx="764033"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45EC71-355A-6DF9-8488-8129FB5BB1A1}"/>
              </a:ext>
            </a:extLst>
          </p:cNvPr>
          <p:cNvCxnSpPr>
            <a:cxnSpLocks/>
          </p:cNvCxnSpPr>
          <p:nvPr/>
        </p:nvCxnSpPr>
        <p:spPr>
          <a:xfrm>
            <a:off x="6573465" y="6444343"/>
            <a:ext cx="747628"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235" y="914400"/>
            <a:ext cx="4538644" cy="5029200"/>
          </a:xfrm>
        </p:spPr>
        <p:txBody>
          <a:bodyPr/>
          <a:lstStyle/>
          <a:p>
            <a:pPr>
              <a:defRPr sz="3200">
                <a:latin typeface="Calibri"/>
              </a:defRPr>
            </a:pPr>
            <a:r>
              <a:rPr lang="en-US" sz="4400" dirty="0"/>
              <a:t>W</a:t>
            </a:r>
            <a:r>
              <a:rPr sz="4400" dirty="0"/>
              <a:t>orkflow</a:t>
            </a:r>
            <a:r>
              <a:rPr lang="en-US" sz="4400" dirty="0"/>
              <a:t> </a:t>
            </a:r>
            <a:r>
              <a:rPr sz="4400" dirty="0"/>
              <a:t>diagram</a:t>
            </a:r>
            <a:br>
              <a:rPr lang="en-US" dirty="0"/>
            </a:br>
            <a:br>
              <a:rPr lang="en-US" sz="3600" dirty="0"/>
            </a:br>
            <a:r>
              <a:rPr lang="en-US" sz="2400" b="1" dirty="0"/>
              <a:t>Flow of Data: </a:t>
            </a:r>
            <a:r>
              <a:rPr lang="en-US" sz="2400" dirty="0"/>
              <a:t>Showing a activity diagram of how data flows between modules.</a:t>
            </a:r>
            <a:endParaRPr sz="2400" dirty="0"/>
          </a:p>
        </p:txBody>
      </p:sp>
      <p:pic>
        <p:nvPicPr>
          <p:cNvPr id="5" name="Table Placeholder 4">
            <a:extLst>
              <a:ext uri="{FF2B5EF4-FFF2-40B4-BE49-F238E27FC236}">
                <a16:creationId xmlns:a16="http://schemas.microsoft.com/office/drawing/2014/main" id="{9D6FFE03-2E27-AD78-7AC2-E64C48DBC7DF}"/>
              </a:ext>
            </a:extLst>
          </p:cNvPr>
          <p:cNvPicPr>
            <a:picLocks noGrp="1" noChangeAspect="1"/>
          </p:cNvPicPr>
          <p:nvPr>
            <p:ph idx="1"/>
          </p:nvPr>
        </p:nvPicPr>
        <p:blipFill>
          <a:blip r:embed="rId2"/>
          <a:stretch/>
        </p:blipFill>
        <p:spPr>
          <a:xfrm>
            <a:off x="4581728" y="-68094"/>
            <a:ext cx="7610272" cy="6926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66" y="583096"/>
            <a:ext cx="10262881" cy="821635"/>
          </a:xfrm>
        </p:spPr>
        <p:txBody>
          <a:bodyPr/>
          <a:lstStyle/>
          <a:p>
            <a:r>
              <a:rPr lang="en-US" b="1" dirty="0"/>
              <a:t>ER Diagram:</a:t>
            </a:r>
            <a:br>
              <a:rPr lang="en-US" dirty="0"/>
            </a:br>
            <a:r>
              <a:rPr lang="en-US" sz="2400" dirty="0"/>
              <a:t>Highlight relationships between key entities like Users, Books, and Orders</a:t>
            </a:r>
          </a:p>
        </p:txBody>
      </p:sp>
      <p:pic>
        <p:nvPicPr>
          <p:cNvPr id="4" name="Content Placeholder 3">
            <a:extLst>
              <a:ext uri="{FF2B5EF4-FFF2-40B4-BE49-F238E27FC236}">
                <a16:creationId xmlns:a16="http://schemas.microsoft.com/office/drawing/2014/main" id="{3A78F557-8860-219A-F455-BDDEB7C40909}"/>
              </a:ext>
            </a:extLst>
          </p:cNvPr>
          <p:cNvPicPr>
            <a:picLocks noGrp="1" noChangeAspect="1"/>
          </p:cNvPicPr>
          <p:nvPr>
            <p:ph idx="1"/>
          </p:nvPr>
        </p:nvPicPr>
        <p:blipFill>
          <a:blip r:embed="rId2"/>
          <a:srcRect/>
          <a:stretch/>
        </p:blipFill>
        <p:spPr>
          <a:xfrm>
            <a:off x="1183705" y="1689169"/>
            <a:ext cx="8852452" cy="4585735"/>
          </a:xfrm>
          <a:prstGeom prst="rect">
            <a:avLst/>
          </a:prstGeom>
        </p:spPr>
      </p:pic>
    </p:spTree>
    <p:extLst>
      <p:ext uri="{BB962C8B-B14F-4D97-AF65-F5344CB8AC3E}">
        <p14:creationId xmlns:p14="http://schemas.microsoft.com/office/powerpoint/2010/main" val="311168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719" y="357804"/>
            <a:ext cx="10223124" cy="1417987"/>
          </a:xfrm>
        </p:spPr>
        <p:txBody>
          <a:bodyPr/>
          <a:lstStyle/>
          <a:p>
            <a:r>
              <a:rPr lang="en-US" dirty="0"/>
              <a:t>D</a:t>
            </a:r>
            <a:r>
              <a:rPr dirty="0"/>
              <a:t>atabase (</a:t>
            </a:r>
            <a:r>
              <a:rPr lang="en-US" dirty="0"/>
              <a:t>S</a:t>
            </a:r>
            <a:r>
              <a:rPr dirty="0"/>
              <a:t>chema </a:t>
            </a:r>
            <a:r>
              <a:rPr lang="en-US" dirty="0"/>
              <a:t>D</a:t>
            </a:r>
            <a:r>
              <a:rPr dirty="0"/>
              <a:t>iagram)</a:t>
            </a:r>
            <a:br>
              <a:rPr lang="en-US" dirty="0"/>
            </a:br>
            <a:r>
              <a:rPr lang="en-US" sz="2400" b="1" dirty="0">
                <a:latin typeface="Calibri" panose="020F0502020204030204" pitchFamily="34" charset="0"/>
                <a:ea typeface="Calibri" panose="020F0502020204030204" pitchFamily="34" charset="0"/>
                <a:cs typeface="Calibri" panose="020F0502020204030204" pitchFamily="34" charset="0"/>
              </a:rPr>
              <a:t>Database Tables:</a:t>
            </a:r>
            <a:br>
              <a:rPr lang="en-US" sz="2400" dirty="0">
                <a:latin typeface="Calibri" panose="020F0502020204030204" pitchFamily="34" charset="0"/>
                <a:ea typeface="Calibri" panose="020F0502020204030204" pitchFamily="34" charset="0"/>
                <a:cs typeface="Calibri" panose="020F0502020204030204" pitchFamily="34" charset="0"/>
              </a:rPr>
            </a:br>
            <a:r>
              <a:rPr lang="en-US" sz="2400" dirty="0">
                <a:latin typeface="Calibri" panose="020F0502020204030204" pitchFamily="34" charset="0"/>
                <a:ea typeface="Calibri" panose="020F0502020204030204" pitchFamily="34" charset="0"/>
                <a:cs typeface="Calibri" panose="020F0502020204030204" pitchFamily="34" charset="0"/>
              </a:rPr>
              <a:t>Highlight table structure for Users, Books, and Orders.</a:t>
            </a:r>
            <a:br>
              <a:rPr lang="en-US" dirty="0"/>
            </a:br>
            <a:endParaRPr dirty="0"/>
          </a:p>
        </p:txBody>
      </p:sp>
      <p:pic>
        <p:nvPicPr>
          <p:cNvPr id="7" name="Content Placeholder 6">
            <a:extLst>
              <a:ext uri="{FF2B5EF4-FFF2-40B4-BE49-F238E27FC236}">
                <a16:creationId xmlns:a16="http://schemas.microsoft.com/office/drawing/2014/main" id="{DA2C5B91-1D16-EF23-C698-E697A2808527}"/>
              </a:ext>
            </a:extLst>
          </p:cNvPr>
          <p:cNvPicPr>
            <a:picLocks noGrp="1" noChangeAspect="1"/>
          </p:cNvPicPr>
          <p:nvPr>
            <p:ph idx="1"/>
          </p:nvPr>
        </p:nvPicPr>
        <p:blipFill>
          <a:blip r:embed="rId2"/>
          <a:srcRect/>
          <a:stretch/>
        </p:blipFill>
        <p:spPr>
          <a:xfrm>
            <a:off x="422014" y="2036906"/>
            <a:ext cx="10045147" cy="4463290"/>
          </a:xfrm>
          <a:prstGeom prst="rect">
            <a:avLst/>
          </a:prstGeom>
        </p:spPr>
      </p:pic>
      <p:pic>
        <p:nvPicPr>
          <p:cNvPr id="4" name="Picture 3">
            <a:extLst>
              <a:ext uri="{FF2B5EF4-FFF2-40B4-BE49-F238E27FC236}">
                <a16:creationId xmlns:a16="http://schemas.microsoft.com/office/drawing/2014/main" id="{C78FE3AB-EA7A-C566-D4C8-B3CE19A32C63}"/>
              </a:ext>
            </a:extLst>
          </p:cNvPr>
          <p:cNvPicPr>
            <a:picLocks noChangeAspect="1"/>
          </p:cNvPicPr>
          <p:nvPr/>
        </p:nvPicPr>
        <p:blipFill>
          <a:blip r:embed="rId3"/>
          <a:stretch>
            <a:fillRect/>
          </a:stretch>
        </p:blipFill>
        <p:spPr>
          <a:xfrm>
            <a:off x="7898859" y="2036906"/>
            <a:ext cx="3781830" cy="1910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67" y="344556"/>
            <a:ext cx="10236376" cy="1310047"/>
          </a:xfrm>
        </p:spPr>
        <p:txBody>
          <a:bodyPr/>
          <a:lstStyle/>
          <a:p>
            <a:r>
              <a:rPr lang="en-US" b="1" dirty="0"/>
              <a:t>Use Case Diagram:</a:t>
            </a:r>
            <a:br>
              <a:rPr lang="en-US" dirty="0"/>
            </a:br>
            <a:r>
              <a:rPr lang="en-US" sz="2400" dirty="0"/>
              <a:t>Show interaction between users, administrators, and the system.</a:t>
            </a:r>
            <a:endParaRPr lang="en-US" dirty="0"/>
          </a:p>
        </p:txBody>
      </p:sp>
      <p:pic>
        <p:nvPicPr>
          <p:cNvPr id="5" name="Table Placeholder 4" descr="A diagram of a diagram&#10;&#10;Description automatically generated">
            <a:extLst>
              <a:ext uri="{FF2B5EF4-FFF2-40B4-BE49-F238E27FC236}">
                <a16:creationId xmlns:a16="http://schemas.microsoft.com/office/drawing/2014/main" id="{89AAD8E8-E0C5-9346-467A-19461B4605EE}"/>
              </a:ext>
            </a:extLst>
          </p:cNvPr>
          <p:cNvPicPr>
            <a:picLocks noGrp="1" noChangeAspect="1"/>
          </p:cNvPicPr>
          <p:nvPr>
            <p:ph idx="1"/>
          </p:nvPr>
        </p:nvPicPr>
        <p:blipFill>
          <a:blip r:embed="rId2"/>
          <a:stretch>
            <a:fillRect/>
          </a:stretch>
        </p:blipFill>
        <p:spPr>
          <a:xfrm>
            <a:off x="1144173" y="2091925"/>
            <a:ext cx="9841879" cy="3911310"/>
          </a:xfrm>
          <a:prstGeom prst="rect">
            <a:avLst/>
          </a:prstGeom>
        </p:spPr>
      </p:pic>
    </p:spTree>
    <p:extLst>
      <p:ext uri="{BB962C8B-B14F-4D97-AF65-F5344CB8AC3E}">
        <p14:creationId xmlns:p14="http://schemas.microsoft.com/office/powerpoint/2010/main" val="4124862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2873665" y="233174"/>
            <a:ext cx="6444670" cy="772667"/>
          </a:xfrm>
        </p:spPr>
        <p:txBody>
          <a:bodyPr/>
          <a:lstStyle/>
          <a:p>
            <a:r>
              <a:rPr lang="en-US" sz="4800" dirty="0"/>
              <a:t>System Architecture</a:t>
            </a:r>
          </a:p>
        </p:txBody>
      </p:sp>
      <p:sp>
        <p:nvSpPr>
          <p:cNvPr id="17" name="Content Placeholder 16">
            <a:extLst>
              <a:ext uri="{FF2B5EF4-FFF2-40B4-BE49-F238E27FC236}">
                <a16:creationId xmlns:a16="http://schemas.microsoft.com/office/drawing/2014/main" id="{2F3CEF66-C6D7-C765-24E7-1DCFB38FE51A}"/>
              </a:ext>
            </a:extLst>
          </p:cNvPr>
          <p:cNvSpPr>
            <a:spLocks noGrp="1"/>
          </p:cNvSpPr>
          <p:nvPr>
            <p:ph sz="quarter" idx="12"/>
          </p:nvPr>
        </p:nvSpPr>
        <p:spPr>
          <a:xfrm>
            <a:off x="316175" y="1203090"/>
            <a:ext cx="9840196" cy="485285"/>
          </a:xfrm>
        </p:spPr>
        <p:txBody>
          <a:bodyPr>
            <a:normAutofit/>
          </a:bodyPr>
          <a:lstStyle/>
          <a:p>
            <a:r>
              <a:rPr lang="en-US" b="1" dirty="0"/>
              <a:t>User Module:</a:t>
            </a:r>
            <a:r>
              <a:rPr lang="en-US" dirty="0"/>
              <a:t> Homepage.</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16</a:t>
            </a:fld>
            <a:endParaRPr lang="en-US" dirty="0"/>
          </a:p>
        </p:txBody>
      </p:sp>
      <p:pic>
        <p:nvPicPr>
          <p:cNvPr id="4" name="Picture 3">
            <a:extLst>
              <a:ext uri="{FF2B5EF4-FFF2-40B4-BE49-F238E27FC236}">
                <a16:creationId xmlns:a16="http://schemas.microsoft.com/office/drawing/2014/main" id="{2184F1E0-0247-387C-9B3C-C4C4F8D2CC6C}"/>
              </a:ext>
            </a:extLst>
          </p:cNvPr>
          <p:cNvPicPr>
            <a:picLocks noChangeAspect="1"/>
          </p:cNvPicPr>
          <p:nvPr/>
        </p:nvPicPr>
        <p:blipFill>
          <a:blip r:embed="rId3"/>
          <a:stretch>
            <a:fillRect/>
          </a:stretch>
        </p:blipFill>
        <p:spPr>
          <a:xfrm>
            <a:off x="757530" y="1680393"/>
            <a:ext cx="10676940" cy="4126047"/>
          </a:xfrm>
          <a:prstGeom prst="rect">
            <a:avLst/>
          </a:prstGeom>
        </p:spPr>
      </p:pic>
      <p:sp>
        <p:nvSpPr>
          <p:cNvPr id="5" name="TextBox 4">
            <a:extLst>
              <a:ext uri="{FF2B5EF4-FFF2-40B4-BE49-F238E27FC236}">
                <a16:creationId xmlns:a16="http://schemas.microsoft.com/office/drawing/2014/main" id="{EBD31210-B5ED-CF38-E067-DB948684CA56}"/>
              </a:ext>
            </a:extLst>
          </p:cNvPr>
          <p:cNvSpPr txBox="1"/>
          <p:nvPr/>
        </p:nvSpPr>
        <p:spPr>
          <a:xfrm>
            <a:off x="5134486" y="5806440"/>
            <a:ext cx="1923027" cy="369332"/>
          </a:xfrm>
          <a:prstGeom prst="rect">
            <a:avLst/>
          </a:prstGeom>
          <a:noFill/>
        </p:spPr>
        <p:txBody>
          <a:bodyPr wrap="none" rtlCol="0">
            <a:spAutoFit/>
          </a:bodyPr>
          <a:lstStyle/>
          <a:p>
            <a:r>
              <a:rPr lang="en-US" dirty="0"/>
              <a:t>System Home Page</a:t>
            </a:r>
          </a:p>
        </p:txBody>
      </p:sp>
    </p:spTree>
    <p:extLst>
      <p:ext uri="{BB962C8B-B14F-4D97-AF65-F5344CB8AC3E}">
        <p14:creationId xmlns:p14="http://schemas.microsoft.com/office/powerpoint/2010/main" val="42301069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2873665" y="233174"/>
            <a:ext cx="6444670" cy="772667"/>
          </a:xfrm>
        </p:spPr>
        <p:txBody>
          <a:bodyPr/>
          <a:lstStyle/>
          <a:p>
            <a:r>
              <a:rPr lang="en-US" sz="4800" dirty="0"/>
              <a:t>System Architecture</a:t>
            </a:r>
          </a:p>
        </p:txBody>
      </p:sp>
      <p:sp>
        <p:nvSpPr>
          <p:cNvPr id="17" name="Content Placeholder 16">
            <a:extLst>
              <a:ext uri="{FF2B5EF4-FFF2-40B4-BE49-F238E27FC236}">
                <a16:creationId xmlns:a16="http://schemas.microsoft.com/office/drawing/2014/main" id="{2F3CEF66-C6D7-C765-24E7-1DCFB38FE51A}"/>
              </a:ext>
            </a:extLst>
          </p:cNvPr>
          <p:cNvSpPr>
            <a:spLocks noGrp="1"/>
          </p:cNvSpPr>
          <p:nvPr>
            <p:ph sz="quarter" idx="12"/>
          </p:nvPr>
        </p:nvSpPr>
        <p:spPr>
          <a:xfrm>
            <a:off x="316175" y="1203090"/>
            <a:ext cx="9840196" cy="485285"/>
          </a:xfrm>
        </p:spPr>
        <p:txBody>
          <a:bodyPr>
            <a:normAutofit/>
          </a:bodyPr>
          <a:lstStyle/>
          <a:p>
            <a:r>
              <a:rPr lang="en-US" b="1" dirty="0"/>
              <a:t>User Module:</a:t>
            </a:r>
            <a:r>
              <a:rPr lang="en-US" dirty="0"/>
              <a:t> Homepage.</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17</a:t>
            </a:fld>
            <a:endParaRPr lang="en-US" dirty="0"/>
          </a:p>
        </p:txBody>
      </p:sp>
      <p:pic>
        <p:nvPicPr>
          <p:cNvPr id="4" name="Picture 3">
            <a:extLst>
              <a:ext uri="{FF2B5EF4-FFF2-40B4-BE49-F238E27FC236}">
                <a16:creationId xmlns:a16="http://schemas.microsoft.com/office/drawing/2014/main" id="{2184F1E0-0247-387C-9B3C-C4C4F8D2CC6C}"/>
              </a:ext>
            </a:extLst>
          </p:cNvPr>
          <p:cNvPicPr>
            <a:picLocks noChangeAspect="1"/>
          </p:cNvPicPr>
          <p:nvPr/>
        </p:nvPicPr>
        <p:blipFill>
          <a:blip r:embed="rId3"/>
          <a:srcRect/>
          <a:stretch/>
        </p:blipFill>
        <p:spPr>
          <a:xfrm>
            <a:off x="489857" y="1680393"/>
            <a:ext cx="11266714" cy="4126047"/>
          </a:xfrm>
          <a:prstGeom prst="rect">
            <a:avLst/>
          </a:prstGeom>
        </p:spPr>
      </p:pic>
      <p:sp>
        <p:nvSpPr>
          <p:cNvPr id="5" name="TextBox 4">
            <a:extLst>
              <a:ext uri="{FF2B5EF4-FFF2-40B4-BE49-F238E27FC236}">
                <a16:creationId xmlns:a16="http://schemas.microsoft.com/office/drawing/2014/main" id="{EBD31210-B5ED-CF38-E067-DB948684CA56}"/>
              </a:ext>
            </a:extLst>
          </p:cNvPr>
          <p:cNvSpPr txBox="1"/>
          <p:nvPr/>
        </p:nvSpPr>
        <p:spPr>
          <a:xfrm>
            <a:off x="5134486" y="6255494"/>
            <a:ext cx="1923027" cy="369332"/>
          </a:xfrm>
          <a:prstGeom prst="rect">
            <a:avLst/>
          </a:prstGeom>
          <a:noFill/>
        </p:spPr>
        <p:txBody>
          <a:bodyPr wrap="none" rtlCol="0">
            <a:spAutoFit/>
          </a:bodyPr>
          <a:lstStyle/>
          <a:p>
            <a:r>
              <a:rPr lang="en-US" dirty="0"/>
              <a:t>System Home Page</a:t>
            </a:r>
          </a:p>
        </p:txBody>
      </p:sp>
    </p:spTree>
    <p:extLst>
      <p:ext uri="{BB962C8B-B14F-4D97-AF65-F5344CB8AC3E}">
        <p14:creationId xmlns:p14="http://schemas.microsoft.com/office/powerpoint/2010/main" val="3052030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2873665" y="233174"/>
            <a:ext cx="6444670" cy="772667"/>
          </a:xfrm>
        </p:spPr>
        <p:txBody>
          <a:bodyPr/>
          <a:lstStyle/>
          <a:p>
            <a:r>
              <a:rPr lang="en-US" sz="4800" dirty="0"/>
              <a:t>System Architecture</a:t>
            </a:r>
          </a:p>
        </p:txBody>
      </p:sp>
      <p:sp>
        <p:nvSpPr>
          <p:cNvPr id="17" name="Content Placeholder 16">
            <a:extLst>
              <a:ext uri="{FF2B5EF4-FFF2-40B4-BE49-F238E27FC236}">
                <a16:creationId xmlns:a16="http://schemas.microsoft.com/office/drawing/2014/main" id="{2F3CEF66-C6D7-C765-24E7-1DCFB38FE51A}"/>
              </a:ext>
            </a:extLst>
          </p:cNvPr>
          <p:cNvSpPr>
            <a:spLocks noGrp="1"/>
          </p:cNvSpPr>
          <p:nvPr>
            <p:ph sz="quarter" idx="12"/>
          </p:nvPr>
        </p:nvSpPr>
        <p:spPr>
          <a:xfrm>
            <a:off x="316175" y="1203090"/>
            <a:ext cx="9840196" cy="485285"/>
          </a:xfrm>
        </p:spPr>
        <p:txBody>
          <a:bodyPr>
            <a:normAutofit/>
          </a:bodyPr>
          <a:lstStyle/>
          <a:p>
            <a:r>
              <a:rPr lang="en-US" b="1" dirty="0"/>
              <a:t>User Module:</a:t>
            </a:r>
            <a:r>
              <a:rPr lang="en-US" dirty="0"/>
              <a:t> Registration, login, and profile management.</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18</a:t>
            </a:fld>
            <a:endParaRPr lang="en-US" dirty="0"/>
          </a:p>
        </p:txBody>
      </p:sp>
      <p:sp>
        <p:nvSpPr>
          <p:cNvPr id="5" name="TextBox 4">
            <a:extLst>
              <a:ext uri="{FF2B5EF4-FFF2-40B4-BE49-F238E27FC236}">
                <a16:creationId xmlns:a16="http://schemas.microsoft.com/office/drawing/2014/main" id="{EBD31210-B5ED-CF38-E067-DB948684CA56}"/>
              </a:ext>
            </a:extLst>
          </p:cNvPr>
          <p:cNvSpPr txBox="1"/>
          <p:nvPr/>
        </p:nvSpPr>
        <p:spPr>
          <a:xfrm>
            <a:off x="4834949" y="6488668"/>
            <a:ext cx="2522101" cy="369332"/>
          </a:xfrm>
          <a:prstGeom prst="rect">
            <a:avLst/>
          </a:prstGeom>
          <a:noFill/>
        </p:spPr>
        <p:txBody>
          <a:bodyPr wrap="none" rtlCol="0">
            <a:spAutoFit/>
          </a:bodyPr>
          <a:lstStyle/>
          <a:p>
            <a:r>
              <a:rPr lang="en-US" dirty="0"/>
              <a:t>Registration &amp; Log in Page</a:t>
            </a:r>
          </a:p>
        </p:txBody>
      </p:sp>
      <p:pic>
        <p:nvPicPr>
          <p:cNvPr id="6" name="Picture 5">
            <a:extLst>
              <a:ext uri="{FF2B5EF4-FFF2-40B4-BE49-F238E27FC236}">
                <a16:creationId xmlns:a16="http://schemas.microsoft.com/office/drawing/2014/main" id="{494F0B89-8343-2077-92B5-A8A7DB1F9EFF}"/>
              </a:ext>
            </a:extLst>
          </p:cNvPr>
          <p:cNvPicPr>
            <a:picLocks noChangeAspect="1"/>
          </p:cNvPicPr>
          <p:nvPr/>
        </p:nvPicPr>
        <p:blipFill>
          <a:blip r:embed="rId3"/>
          <a:srcRect/>
          <a:stretch/>
        </p:blipFill>
        <p:spPr>
          <a:xfrm>
            <a:off x="0" y="1546698"/>
            <a:ext cx="7031736" cy="4941970"/>
          </a:xfrm>
          <a:prstGeom prst="rect">
            <a:avLst/>
          </a:prstGeom>
        </p:spPr>
      </p:pic>
      <p:pic>
        <p:nvPicPr>
          <p:cNvPr id="8" name="Picture 7">
            <a:extLst>
              <a:ext uri="{FF2B5EF4-FFF2-40B4-BE49-F238E27FC236}">
                <a16:creationId xmlns:a16="http://schemas.microsoft.com/office/drawing/2014/main" id="{632092F8-F11B-3EF3-B15A-896562FC1793}"/>
              </a:ext>
            </a:extLst>
          </p:cNvPr>
          <p:cNvPicPr>
            <a:picLocks noChangeAspect="1"/>
          </p:cNvPicPr>
          <p:nvPr/>
        </p:nvPicPr>
        <p:blipFill>
          <a:blip r:embed="rId4"/>
          <a:stretch>
            <a:fillRect/>
          </a:stretch>
        </p:blipFill>
        <p:spPr>
          <a:xfrm>
            <a:off x="7208520" y="1546698"/>
            <a:ext cx="4983480" cy="4389274"/>
          </a:xfrm>
          <a:prstGeom prst="rect">
            <a:avLst/>
          </a:prstGeom>
        </p:spPr>
      </p:pic>
    </p:spTree>
    <p:extLst>
      <p:ext uri="{BB962C8B-B14F-4D97-AF65-F5344CB8AC3E}">
        <p14:creationId xmlns:p14="http://schemas.microsoft.com/office/powerpoint/2010/main" val="25650818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xit" presetSubtype="0" fill="hold" nodeType="clickEffect">
                                  <p:stCondLst>
                                    <p:cond delay="0"/>
                                  </p:stCondLst>
                                  <p:childTnLst>
                                    <p:animEffect transition="out" filter="wipe(down)">
                                      <p:cBhvr>
                                        <p:cTn id="17" dur="180" accel="50000">
                                          <p:stCondLst>
                                            <p:cond delay="1820"/>
                                          </p:stCondLst>
                                        </p:cTn>
                                        <p:tgtEl>
                                          <p:spTgt spid="6"/>
                                        </p:tgtEl>
                                      </p:cBhvr>
                                    </p:animEffect>
                                    <p:anim calcmode="lin" valueType="num">
                                      <p:cBhvr>
                                        <p:cTn id="18"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19"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20"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1"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2"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3"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4"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25" dur="26">
                                          <p:stCondLst>
                                            <p:cond delay="620"/>
                                          </p:stCondLst>
                                        </p:cTn>
                                        <p:tgtEl>
                                          <p:spTgt spid="6"/>
                                        </p:tgtEl>
                                      </p:cBhvr>
                                      <p:to x="100000" y="60000"/>
                                    </p:animScale>
                                    <p:animScale>
                                      <p:cBhvr>
                                        <p:cTn id="26" dur="166" decel="50000">
                                          <p:stCondLst>
                                            <p:cond delay="646"/>
                                          </p:stCondLst>
                                        </p:cTn>
                                        <p:tgtEl>
                                          <p:spTgt spid="6"/>
                                        </p:tgtEl>
                                      </p:cBhvr>
                                      <p:to x="100000" y="100000"/>
                                    </p:animScale>
                                    <p:animScale>
                                      <p:cBhvr>
                                        <p:cTn id="27" dur="26">
                                          <p:stCondLst>
                                            <p:cond delay="1312"/>
                                          </p:stCondLst>
                                        </p:cTn>
                                        <p:tgtEl>
                                          <p:spTgt spid="6"/>
                                        </p:tgtEl>
                                      </p:cBhvr>
                                      <p:to x="100000" y="80000"/>
                                    </p:animScale>
                                    <p:animScale>
                                      <p:cBhvr>
                                        <p:cTn id="28" dur="166" decel="50000">
                                          <p:stCondLst>
                                            <p:cond delay="1338"/>
                                          </p:stCondLst>
                                        </p:cTn>
                                        <p:tgtEl>
                                          <p:spTgt spid="6"/>
                                        </p:tgtEl>
                                      </p:cBhvr>
                                      <p:to x="100000" y="100000"/>
                                    </p:animScale>
                                    <p:animScale>
                                      <p:cBhvr>
                                        <p:cTn id="29" dur="26">
                                          <p:stCondLst>
                                            <p:cond delay="1642"/>
                                          </p:stCondLst>
                                        </p:cTn>
                                        <p:tgtEl>
                                          <p:spTgt spid="6"/>
                                        </p:tgtEl>
                                      </p:cBhvr>
                                      <p:to x="100000" y="90000"/>
                                    </p:animScale>
                                    <p:animScale>
                                      <p:cBhvr>
                                        <p:cTn id="30" dur="166" decel="50000">
                                          <p:stCondLst>
                                            <p:cond delay="1668"/>
                                          </p:stCondLst>
                                        </p:cTn>
                                        <p:tgtEl>
                                          <p:spTgt spid="6"/>
                                        </p:tgtEl>
                                      </p:cBhvr>
                                      <p:to x="100000" y="100000"/>
                                    </p:animScale>
                                    <p:animScale>
                                      <p:cBhvr>
                                        <p:cTn id="31" dur="26">
                                          <p:stCondLst>
                                            <p:cond delay="1808"/>
                                          </p:stCondLst>
                                        </p:cTn>
                                        <p:tgtEl>
                                          <p:spTgt spid="6"/>
                                        </p:tgtEl>
                                      </p:cBhvr>
                                      <p:to x="100000" y="95000"/>
                                    </p:animScale>
                                    <p:animScale>
                                      <p:cBhvr>
                                        <p:cTn id="32" dur="166" decel="50000">
                                          <p:stCondLst>
                                            <p:cond delay="1834"/>
                                          </p:stCondLst>
                                        </p:cTn>
                                        <p:tgtEl>
                                          <p:spTgt spid="6"/>
                                        </p:tgtEl>
                                      </p:cBhvr>
                                      <p:to x="100000" y="100000"/>
                                    </p:animScale>
                                    <p:set>
                                      <p:cBhvr>
                                        <p:cTn id="33" dur="1" fill="hold">
                                          <p:stCondLst>
                                            <p:cond delay="1999"/>
                                          </p:stCondLst>
                                        </p:cTn>
                                        <p:tgtEl>
                                          <p:spTgt spid="6"/>
                                        </p:tgtEl>
                                        <p:attrNameLst>
                                          <p:attrName>style.visibility</p:attrName>
                                        </p:attrNameLst>
                                      </p:cBhvr>
                                      <p:to>
                                        <p:strVal val="hidden"/>
                                      </p:to>
                                    </p:set>
                                  </p:childTnLst>
                                </p:cTn>
                              </p:par>
                              <p:par>
                                <p:cTn id="34" presetID="26" presetClass="exit" presetSubtype="0" fill="hold" nodeType="withEffect">
                                  <p:stCondLst>
                                    <p:cond delay="0"/>
                                  </p:stCondLst>
                                  <p:childTnLst>
                                    <p:animEffect transition="out" filter="wipe(down)">
                                      <p:cBhvr>
                                        <p:cTn id="35" dur="180" accel="50000">
                                          <p:stCondLst>
                                            <p:cond delay="1820"/>
                                          </p:stCondLst>
                                        </p:cTn>
                                        <p:tgtEl>
                                          <p:spTgt spid="8"/>
                                        </p:tgtEl>
                                      </p:cBhvr>
                                    </p:animEffect>
                                    <p:anim calcmode="lin" valueType="num">
                                      <p:cBhvr>
                                        <p:cTn id="36"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37"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38"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9"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0"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1"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2"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43" dur="26">
                                          <p:stCondLst>
                                            <p:cond delay="620"/>
                                          </p:stCondLst>
                                        </p:cTn>
                                        <p:tgtEl>
                                          <p:spTgt spid="8"/>
                                        </p:tgtEl>
                                      </p:cBhvr>
                                      <p:to x="100000" y="60000"/>
                                    </p:animScale>
                                    <p:animScale>
                                      <p:cBhvr>
                                        <p:cTn id="44" dur="166" decel="50000">
                                          <p:stCondLst>
                                            <p:cond delay="646"/>
                                          </p:stCondLst>
                                        </p:cTn>
                                        <p:tgtEl>
                                          <p:spTgt spid="8"/>
                                        </p:tgtEl>
                                      </p:cBhvr>
                                      <p:to x="100000" y="100000"/>
                                    </p:animScale>
                                    <p:animScale>
                                      <p:cBhvr>
                                        <p:cTn id="45" dur="26">
                                          <p:stCondLst>
                                            <p:cond delay="1312"/>
                                          </p:stCondLst>
                                        </p:cTn>
                                        <p:tgtEl>
                                          <p:spTgt spid="8"/>
                                        </p:tgtEl>
                                      </p:cBhvr>
                                      <p:to x="100000" y="80000"/>
                                    </p:animScale>
                                    <p:animScale>
                                      <p:cBhvr>
                                        <p:cTn id="46" dur="166" decel="50000">
                                          <p:stCondLst>
                                            <p:cond delay="1338"/>
                                          </p:stCondLst>
                                        </p:cTn>
                                        <p:tgtEl>
                                          <p:spTgt spid="8"/>
                                        </p:tgtEl>
                                      </p:cBhvr>
                                      <p:to x="100000" y="100000"/>
                                    </p:animScale>
                                    <p:animScale>
                                      <p:cBhvr>
                                        <p:cTn id="47" dur="26">
                                          <p:stCondLst>
                                            <p:cond delay="1642"/>
                                          </p:stCondLst>
                                        </p:cTn>
                                        <p:tgtEl>
                                          <p:spTgt spid="8"/>
                                        </p:tgtEl>
                                      </p:cBhvr>
                                      <p:to x="100000" y="90000"/>
                                    </p:animScale>
                                    <p:animScale>
                                      <p:cBhvr>
                                        <p:cTn id="48" dur="166" decel="50000">
                                          <p:stCondLst>
                                            <p:cond delay="1668"/>
                                          </p:stCondLst>
                                        </p:cTn>
                                        <p:tgtEl>
                                          <p:spTgt spid="8"/>
                                        </p:tgtEl>
                                      </p:cBhvr>
                                      <p:to x="100000" y="100000"/>
                                    </p:animScale>
                                    <p:animScale>
                                      <p:cBhvr>
                                        <p:cTn id="49" dur="26">
                                          <p:stCondLst>
                                            <p:cond delay="1808"/>
                                          </p:stCondLst>
                                        </p:cTn>
                                        <p:tgtEl>
                                          <p:spTgt spid="8"/>
                                        </p:tgtEl>
                                      </p:cBhvr>
                                      <p:to x="100000" y="95000"/>
                                    </p:animScale>
                                    <p:animScale>
                                      <p:cBhvr>
                                        <p:cTn id="50" dur="166" decel="50000">
                                          <p:stCondLst>
                                            <p:cond delay="1834"/>
                                          </p:stCondLst>
                                        </p:cTn>
                                        <p:tgtEl>
                                          <p:spTgt spid="8"/>
                                        </p:tgtEl>
                                      </p:cBhvr>
                                      <p:to x="100000" y="100000"/>
                                    </p:animScale>
                                    <p:set>
                                      <p:cBhvr>
                                        <p:cTn id="51" dur="1" fill="hold">
                                          <p:stCondLst>
                                            <p:cond delay="1999"/>
                                          </p:stCondLst>
                                        </p:cTn>
                                        <p:tgtEl>
                                          <p:spTgt spid="8"/>
                                        </p:tgtEl>
                                        <p:attrNameLst>
                                          <p:attrName>style.visibility</p:attrName>
                                        </p:attrNameLst>
                                      </p:cBhvr>
                                      <p:to>
                                        <p:strVal val="hidden"/>
                                      </p:to>
                                    </p:set>
                                  </p:childTnLst>
                                </p:cTn>
                              </p:par>
                              <p:par>
                                <p:cTn id="52" presetID="26" presetClass="exit" presetSubtype="0" fill="hold" grpId="0" nodeType="withEffect">
                                  <p:stCondLst>
                                    <p:cond delay="0"/>
                                  </p:stCondLst>
                                  <p:childTnLst>
                                    <p:animEffect transition="out" filter="wipe(down)">
                                      <p:cBhvr>
                                        <p:cTn id="53" dur="180" accel="50000">
                                          <p:stCondLst>
                                            <p:cond delay="1820"/>
                                          </p:stCondLst>
                                        </p:cTn>
                                        <p:tgtEl>
                                          <p:spTgt spid="17">
                                            <p:txEl>
                                              <p:pRg st="0" end="0"/>
                                            </p:txEl>
                                          </p:spTgt>
                                        </p:tgtEl>
                                      </p:cBhvr>
                                    </p:animEffect>
                                    <p:anim calcmode="lin" valueType="num">
                                      <p:cBhvr>
                                        <p:cTn id="54" dur="1822" tmFilter="0,0; 0.14,0.31; 0.43,0.73; 0.71,0.91; 1.0,1.0">
                                          <p:stCondLst>
                                            <p:cond delay="0"/>
                                          </p:stCondLst>
                                        </p:cTn>
                                        <p:tgtEl>
                                          <p:spTgt spid="17">
                                            <p:txEl>
                                              <p:pRg st="0" end="0"/>
                                            </p:txEl>
                                          </p:spTgt>
                                        </p:tgtEl>
                                        <p:attrNameLst>
                                          <p:attrName>ppt_x</p:attrName>
                                        </p:attrNameLst>
                                      </p:cBhvr>
                                      <p:tavLst>
                                        <p:tav tm="0">
                                          <p:val>
                                            <p:strVal val="ppt_x"/>
                                          </p:val>
                                        </p:tav>
                                        <p:tav tm="100000">
                                          <p:val>
                                            <p:strVal val="#ppt_x+0.25"/>
                                          </p:val>
                                        </p:tav>
                                      </p:tavLst>
                                    </p:anim>
                                    <p:anim calcmode="lin" valueType="num">
                                      <p:cBhvr>
                                        <p:cTn id="55" dur="178">
                                          <p:stCondLst>
                                            <p:cond delay="1822"/>
                                          </p:stCondLst>
                                        </p:cTn>
                                        <p:tgtEl>
                                          <p:spTgt spid="17">
                                            <p:txEl>
                                              <p:pRg st="0" end="0"/>
                                            </p:txEl>
                                          </p:spTgt>
                                        </p:tgtEl>
                                        <p:attrNameLst>
                                          <p:attrName>ppt_x</p:attrName>
                                        </p:attrNameLst>
                                      </p:cBhvr>
                                      <p:tavLst>
                                        <p:tav tm="0">
                                          <p:val>
                                            <p:strVal val="ppt_x"/>
                                          </p:val>
                                        </p:tav>
                                        <p:tav tm="100000">
                                          <p:val>
                                            <p:strVal val="ppt_x"/>
                                          </p:val>
                                        </p:tav>
                                      </p:tavLst>
                                    </p:anim>
                                    <p:anim calcmode="lin" valueType="num">
                                      <p:cBhvr>
                                        <p:cTn id="56" dur="664" tmFilter="0.0,0.0;0.25,0.07;0.50,0.2;0.75,0.467;1.0,1.0">
                                          <p:stCondLst>
                                            <p:cond delay="0"/>
                                          </p:stCondLst>
                                        </p:cTn>
                                        <p:tgtEl>
                                          <p:spTgt spid="17">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7" dur="664" tmFilter="0, 0; 0.125,0.2665; 0.25,0.4; 0.375,0.465; 0.5,0.5;  0.625,0.535; 0.75,0.6; 0.875,0.7335; 1,1">
                                          <p:stCondLst>
                                            <p:cond delay="664"/>
                                          </p:stCondLst>
                                        </p:cTn>
                                        <p:tgtEl>
                                          <p:spTgt spid="17">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8" dur="332" tmFilter="0, 0; 0.125,0.2665; 0.25,0.4; 0.375,0.465; 0.5,0.5;  0.625,0.535; 0.75,0.6; 0.875,0.7335; 1,1">
                                          <p:stCondLst>
                                            <p:cond delay="1324"/>
                                          </p:stCondLst>
                                        </p:cTn>
                                        <p:tgtEl>
                                          <p:spTgt spid="17">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9" dur="164" tmFilter="0, 0; 0.125,0.2665; 0.25,0.4; 0.375,0.465; 0.5,0.5;  0.625,0.535; 0.75,0.6; 0.875,0.7335; 1,1">
                                          <p:stCondLst>
                                            <p:cond delay="1656"/>
                                          </p:stCondLst>
                                        </p:cTn>
                                        <p:tgtEl>
                                          <p:spTgt spid="17">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60" dur="180" accel="50000">
                                          <p:stCondLst>
                                            <p:cond delay="1820"/>
                                          </p:stCondLst>
                                        </p:cTn>
                                        <p:tgtEl>
                                          <p:spTgt spid="17">
                                            <p:txEl>
                                              <p:pRg st="0" end="0"/>
                                            </p:txEl>
                                          </p:spTgt>
                                        </p:tgtEl>
                                        <p:attrNameLst>
                                          <p:attrName>ppt_y</p:attrName>
                                        </p:attrNameLst>
                                      </p:cBhvr>
                                      <p:tavLst>
                                        <p:tav tm="0">
                                          <p:val>
                                            <p:strVal val="ppt_y"/>
                                          </p:val>
                                        </p:tav>
                                        <p:tav tm="100000">
                                          <p:val>
                                            <p:strVal val="ppt_y+ppt_h"/>
                                          </p:val>
                                        </p:tav>
                                      </p:tavLst>
                                    </p:anim>
                                    <p:animScale>
                                      <p:cBhvr>
                                        <p:cTn id="61" dur="26">
                                          <p:stCondLst>
                                            <p:cond delay="620"/>
                                          </p:stCondLst>
                                        </p:cTn>
                                        <p:tgtEl>
                                          <p:spTgt spid="17">
                                            <p:txEl>
                                              <p:pRg st="0" end="0"/>
                                            </p:txEl>
                                          </p:spTgt>
                                        </p:tgtEl>
                                      </p:cBhvr>
                                      <p:to x="100000" y="60000"/>
                                    </p:animScale>
                                    <p:animScale>
                                      <p:cBhvr>
                                        <p:cTn id="62" dur="166" decel="50000">
                                          <p:stCondLst>
                                            <p:cond delay="646"/>
                                          </p:stCondLst>
                                        </p:cTn>
                                        <p:tgtEl>
                                          <p:spTgt spid="17">
                                            <p:txEl>
                                              <p:pRg st="0" end="0"/>
                                            </p:txEl>
                                          </p:spTgt>
                                        </p:tgtEl>
                                      </p:cBhvr>
                                      <p:to x="100000" y="100000"/>
                                    </p:animScale>
                                    <p:animScale>
                                      <p:cBhvr>
                                        <p:cTn id="63" dur="26">
                                          <p:stCondLst>
                                            <p:cond delay="1312"/>
                                          </p:stCondLst>
                                        </p:cTn>
                                        <p:tgtEl>
                                          <p:spTgt spid="17">
                                            <p:txEl>
                                              <p:pRg st="0" end="0"/>
                                            </p:txEl>
                                          </p:spTgt>
                                        </p:tgtEl>
                                      </p:cBhvr>
                                      <p:to x="100000" y="80000"/>
                                    </p:animScale>
                                    <p:animScale>
                                      <p:cBhvr>
                                        <p:cTn id="64" dur="166" decel="50000">
                                          <p:stCondLst>
                                            <p:cond delay="1338"/>
                                          </p:stCondLst>
                                        </p:cTn>
                                        <p:tgtEl>
                                          <p:spTgt spid="17">
                                            <p:txEl>
                                              <p:pRg st="0" end="0"/>
                                            </p:txEl>
                                          </p:spTgt>
                                        </p:tgtEl>
                                      </p:cBhvr>
                                      <p:to x="100000" y="100000"/>
                                    </p:animScale>
                                    <p:animScale>
                                      <p:cBhvr>
                                        <p:cTn id="65" dur="26">
                                          <p:stCondLst>
                                            <p:cond delay="1642"/>
                                          </p:stCondLst>
                                        </p:cTn>
                                        <p:tgtEl>
                                          <p:spTgt spid="17">
                                            <p:txEl>
                                              <p:pRg st="0" end="0"/>
                                            </p:txEl>
                                          </p:spTgt>
                                        </p:tgtEl>
                                      </p:cBhvr>
                                      <p:to x="100000" y="90000"/>
                                    </p:animScale>
                                    <p:animScale>
                                      <p:cBhvr>
                                        <p:cTn id="66" dur="166" decel="50000">
                                          <p:stCondLst>
                                            <p:cond delay="1668"/>
                                          </p:stCondLst>
                                        </p:cTn>
                                        <p:tgtEl>
                                          <p:spTgt spid="17">
                                            <p:txEl>
                                              <p:pRg st="0" end="0"/>
                                            </p:txEl>
                                          </p:spTgt>
                                        </p:tgtEl>
                                      </p:cBhvr>
                                      <p:to x="100000" y="100000"/>
                                    </p:animScale>
                                    <p:animScale>
                                      <p:cBhvr>
                                        <p:cTn id="67" dur="26">
                                          <p:stCondLst>
                                            <p:cond delay="1808"/>
                                          </p:stCondLst>
                                        </p:cTn>
                                        <p:tgtEl>
                                          <p:spTgt spid="17">
                                            <p:txEl>
                                              <p:pRg st="0" end="0"/>
                                            </p:txEl>
                                          </p:spTgt>
                                        </p:tgtEl>
                                      </p:cBhvr>
                                      <p:to x="100000" y="95000"/>
                                    </p:animScale>
                                    <p:animScale>
                                      <p:cBhvr>
                                        <p:cTn id="68" dur="166" decel="50000">
                                          <p:stCondLst>
                                            <p:cond delay="1834"/>
                                          </p:stCondLst>
                                        </p:cTn>
                                        <p:tgtEl>
                                          <p:spTgt spid="17">
                                            <p:txEl>
                                              <p:pRg st="0" end="0"/>
                                            </p:txEl>
                                          </p:spTgt>
                                        </p:tgtEl>
                                      </p:cBhvr>
                                      <p:to x="100000" y="100000"/>
                                    </p:animScale>
                                    <p:set>
                                      <p:cBhvr>
                                        <p:cTn id="69" dur="1" fill="hold">
                                          <p:stCondLst>
                                            <p:cond delay="1999"/>
                                          </p:stCondLst>
                                        </p:cTn>
                                        <p:tgtEl>
                                          <p:spTgt spid="17">
                                            <p:txEl>
                                              <p:pRg st="0" end="0"/>
                                            </p:txEl>
                                          </p:spTgt>
                                        </p:tgtEl>
                                        <p:attrNameLst>
                                          <p:attrName>style.visibility</p:attrName>
                                        </p:attrNameLst>
                                      </p:cBhvr>
                                      <p:to>
                                        <p:strVal val="hidden"/>
                                      </p:to>
                                    </p:set>
                                  </p:childTnLst>
                                </p:cTn>
                              </p:par>
                              <p:par>
                                <p:cTn id="70" presetID="26" presetClass="exit" presetSubtype="0" fill="hold" grpId="0" nodeType="withEffect">
                                  <p:stCondLst>
                                    <p:cond delay="0"/>
                                  </p:stCondLst>
                                  <p:childTnLst>
                                    <p:animEffect transition="out" filter="wipe(down)">
                                      <p:cBhvr>
                                        <p:cTn id="71" dur="180" accel="50000">
                                          <p:stCondLst>
                                            <p:cond delay="1820"/>
                                          </p:stCondLst>
                                        </p:cTn>
                                        <p:tgtEl>
                                          <p:spTgt spid="11"/>
                                        </p:tgtEl>
                                      </p:cBhvr>
                                    </p:animEffect>
                                    <p:anim calcmode="lin" valueType="num">
                                      <p:cBhvr>
                                        <p:cTn id="72" dur="1822" tmFilter="0,0; 0.14,0.31; 0.43,0.73; 0.71,0.91; 1.0,1.0">
                                          <p:stCondLst>
                                            <p:cond delay="0"/>
                                          </p:stCondLst>
                                        </p:cTn>
                                        <p:tgtEl>
                                          <p:spTgt spid="11"/>
                                        </p:tgtEl>
                                        <p:attrNameLst>
                                          <p:attrName>ppt_x</p:attrName>
                                        </p:attrNameLst>
                                      </p:cBhvr>
                                      <p:tavLst>
                                        <p:tav tm="0">
                                          <p:val>
                                            <p:strVal val="ppt_x"/>
                                          </p:val>
                                        </p:tav>
                                        <p:tav tm="100000">
                                          <p:val>
                                            <p:strVal val="#ppt_x+0.25"/>
                                          </p:val>
                                        </p:tav>
                                      </p:tavLst>
                                    </p:anim>
                                    <p:anim calcmode="lin" valueType="num">
                                      <p:cBhvr>
                                        <p:cTn id="73" dur="178">
                                          <p:stCondLst>
                                            <p:cond delay="1822"/>
                                          </p:stCondLst>
                                        </p:cTn>
                                        <p:tgtEl>
                                          <p:spTgt spid="11"/>
                                        </p:tgtEl>
                                        <p:attrNameLst>
                                          <p:attrName>ppt_x</p:attrName>
                                        </p:attrNameLst>
                                      </p:cBhvr>
                                      <p:tavLst>
                                        <p:tav tm="0">
                                          <p:val>
                                            <p:strVal val="ppt_x"/>
                                          </p:val>
                                        </p:tav>
                                        <p:tav tm="100000">
                                          <p:val>
                                            <p:strVal val="ppt_x"/>
                                          </p:val>
                                        </p:tav>
                                      </p:tavLst>
                                    </p:anim>
                                    <p:anim calcmode="lin" valueType="num">
                                      <p:cBhvr>
                                        <p:cTn id="74" dur="664" tmFilter="0.0,0.0;0.25,0.07;0.50,0.2;0.75,0.467;1.0,1.0">
                                          <p:stCondLst>
                                            <p:cond delay="0"/>
                                          </p:stCondLst>
                                        </p:cTn>
                                        <p:tgtEl>
                                          <p:spTgt spid="11"/>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5" dur="664" tmFilter="0, 0; 0.125,0.2665; 0.25,0.4; 0.375,0.465; 0.5,0.5;  0.625,0.535; 0.75,0.6; 0.875,0.7335; 1,1">
                                          <p:stCondLst>
                                            <p:cond delay="664"/>
                                          </p:stCondLst>
                                        </p:cTn>
                                        <p:tgtEl>
                                          <p:spTgt spid="11"/>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6" dur="332" tmFilter="0, 0; 0.125,0.2665; 0.25,0.4; 0.375,0.465; 0.5,0.5;  0.625,0.535; 0.75,0.6; 0.875,0.7335; 1,1">
                                          <p:stCondLst>
                                            <p:cond delay="1324"/>
                                          </p:stCondLst>
                                        </p:cTn>
                                        <p:tgtEl>
                                          <p:spTgt spid="11"/>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7" dur="164" tmFilter="0, 0; 0.125,0.2665; 0.25,0.4; 0.375,0.465; 0.5,0.5;  0.625,0.535; 0.75,0.6; 0.875,0.7335; 1,1">
                                          <p:stCondLst>
                                            <p:cond delay="1656"/>
                                          </p:stCondLst>
                                        </p:cTn>
                                        <p:tgtEl>
                                          <p:spTgt spid="11"/>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8" dur="180" accel="50000">
                                          <p:stCondLst>
                                            <p:cond delay="1820"/>
                                          </p:stCondLst>
                                        </p:cTn>
                                        <p:tgtEl>
                                          <p:spTgt spid="11"/>
                                        </p:tgtEl>
                                        <p:attrNameLst>
                                          <p:attrName>ppt_y</p:attrName>
                                        </p:attrNameLst>
                                      </p:cBhvr>
                                      <p:tavLst>
                                        <p:tav tm="0">
                                          <p:val>
                                            <p:strVal val="ppt_y"/>
                                          </p:val>
                                        </p:tav>
                                        <p:tav tm="100000">
                                          <p:val>
                                            <p:strVal val="ppt_y+ppt_h"/>
                                          </p:val>
                                        </p:tav>
                                      </p:tavLst>
                                    </p:anim>
                                    <p:animScale>
                                      <p:cBhvr>
                                        <p:cTn id="79" dur="26">
                                          <p:stCondLst>
                                            <p:cond delay="620"/>
                                          </p:stCondLst>
                                        </p:cTn>
                                        <p:tgtEl>
                                          <p:spTgt spid="11"/>
                                        </p:tgtEl>
                                      </p:cBhvr>
                                      <p:to x="100000" y="60000"/>
                                    </p:animScale>
                                    <p:animScale>
                                      <p:cBhvr>
                                        <p:cTn id="80" dur="166" decel="50000">
                                          <p:stCondLst>
                                            <p:cond delay="646"/>
                                          </p:stCondLst>
                                        </p:cTn>
                                        <p:tgtEl>
                                          <p:spTgt spid="11"/>
                                        </p:tgtEl>
                                      </p:cBhvr>
                                      <p:to x="100000" y="100000"/>
                                    </p:animScale>
                                    <p:animScale>
                                      <p:cBhvr>
                                        <p:cTn id="81" dur="26">
                                          <p:stCondLst>
                                            <p:cond delay="1312"/>
                                          </p:stCondLst>
                                        </p:cTn>
                                        <p:tgtEl>
                                          <p:spTgt spid="11"/>
                                        </p:tgtEl>
                                      </p:cBhvr>
                                      <p:to x="100000" y="80000"/>
                                    </p:animScale>
                                    <p:animScale>
                                      <p:cBhvr>
                                        <p:cTn id="82" dur="166" decel="50000">
                                          <p:stCondLst>
                                            <p:cond delay="1338"/>
                                          </p:stCondLst>
                                        </p:cTn>
                                        <p:tgtEl>
                                          <p:spTgt spid="11"/>
                                        </p:tgtEl>
                                      </p:cBhvr>
                                      <p:to x="100000" y="100000"/>
                                    </p:animScale>
                                    <p:animScale>
                                      <p:cBhvr>
                                        <p:cTn id="83" dur="26">
                                          <p:stCondLst>
                                            <p:cond delay="1642"/>
                                          </p:stCondLst>
                                        </p:cTn>
                                        <p:tgtEl>
                                          <p:spTgt spid="11"/>
                                        </p:tgtEl>
                                      </p:cBhvr>
                                      <p:to x="100000" y="90000"/>
                                    </p:animScale>
                                    <p:animScale>
                                      <p:cBhvr>
                                        <p:cTn id="84" dur="166" decel="50000">
                                          <p:stCondLst>
                                            <p:cond delay="1668"/>
                                          </p:stCondLst>
                                        </p:cTn>
                                        <p:tgtEl>
                                          <p:spTgt spid="11"/>
                                        </p:tgtEl>
                                      </p:cBhvr>
                                      <p:to x="100000" y="100000"/>
                                    </p:animScale>
                                    <p:animScale>
                                      <p:cBhvr>
                                        <p:cTn id="85" dur="26">
                                          <p:stCondLst>
                                            <p:cond delay="1808"/>
                                          </p:stCondLst>
                                        </p:cTn>
                                        <p:tgtEl>
                                          <p:spTgt spid="11"/>
                                        </p:tgtEl>
                                      </p:cBhvr>
                                      <p:to x="100000" y="95000"/>
                                    </p:animScale>
                                    <p:animScale>
                                      <p:cBhvr>
                                        <p:cTn id="86" dur="166" decel="50000">
                                          <p:stCondLst>
                                            <p:cond delay="1834"/>
                                          </p:stCondLst>
                                        </p:cTn>
                                        <p:tgtEl>
                                          <p:spTgt spid="11"/>
                                        </p:tgtEl>
                                      </p:cBhvr>
                                      <p:to x="100000" y="100000"/>
                                    </p:animScale>
                                    <p:set>
                                      <p:cBhvr>
                                        <p:cTn id="87"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2763937" y="233174"/>
            <a:ext cx="6664126" cy="772667"/>
          </a:xfrm>
        </p:spPr>
        <p:txBody>
          <a:bodyPr/>
          <a:lstStyle/>
          <a:p>
            <a:r>
              <a:rPr lang="en-US" sz="4800" dirty="0"/>
              <a:t>System Architecture</a:t>
            </a:r>
          </a:p>
        </p:txBody>
      </p:sp>
      <p:sp>
        <p:nvSpPr>
          <p:cNvPr id="17" name="Content Placeholder 16">
            <a:extLst>
              <a:ext uri="{FF2B5EF4-FFF2-40B4-BE49-F238E27FC236}">
                <a16:creationId xmlns:a16="http://schemas.microsoft.com/office/drawing/2014/main" id="{2F3CEF66-C6D7-C765-24E7-1DCFB38FE51A}"/>
              </a:ext>
            </a:extLst>
          </p:cNvPr>
          <p:cNvSpPr>
            <a:spLocks noGrp="1"/>
          </p:cNvSpPr>
          <p:nvPr>
            <p:ph sz="quarter" idx="12"/>
          </p:nvPr>
        </p:nvSpPr>
        <p:spPr>
          <a:xfrm>
            <a:off x="316175" y="1203090"/>
            <a:ext cx="9840196" cy="485285"/>
          </a:xfrm>
        </p:spPr>
        <p:txBody>
          <a:bodyPr>
            <a:normAutofit/>
          </a:bodyPr>
          <a:lstStyle/>
          <a:p>
            <a:r>
              <a:rPr lang="en-US" b="1" dirty="0"/>
              <a:t>Book Module:</a:t>
            </a:r>
            <a:r>
              <a:rPr lang="en-US" dirty="0"/>
              <a:t> Search, browse, and add to cart.</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19</a:t>
            </a:fld>
            <a:endParaRPr lang="en-US" dirty="0"/>
          </a:p>
        </p:txBody>
      </p:sp>
      <p:pic>
        <p:nvPicPr>
          <p:cNvPr id="6" name="Picture 5">
            <a:extLst>
              <a:ext uri="{FF2B5EF4-FFF2-40B4-BE49-F238E27FC236}">
                <a16:creationId xmlns:a16="http://schemas.microsoft.com/office/drawing/2014/main" id="{3D51DB40-D171-8A87-6A38-9EB55BF42711}"/>
              </a:ext>
            </a:extLst>
          </p:cNvPr>
          <p:cNvPicPr>
            <a:picLocks noChangeAspect="1"/>
          </p:cNvPicPr>
          <p:nvPr/>
        </p:nvPicPr>
        <p:blipFill>
          <a:blip r:embed="rId3"/>
          <a:srcRect/>
          <a:stretch/>
        </p:blipFill>
        <p:spPr>
          <a:xfrm>
            <a:off x="316176" y="1578430"/>
            <a:ext cx="11699040" cy="4517570"/>
          </a:xfrm>
          <a:prstGeom prst="rect">
            <a:avLst/>
          </a:prstGeom>
        </p:spPr>
      </p:pic>
      <p:sp>
        <p:nvSpPr>
          <p:cNvPr id="9" name="TextBox 8">
            <a:extLst>
              <a:ext uri="{FF2B5EF4-FFF2-40B4-BE49-F238E27FC236}">
                <a16:creationId xmlns:a16="http://schemas.microsoft.com/office/drawing/2014/main" id="{3F75C7F2-E72E-4791-6DE9-DE1C747536E0}"/>
              </a:ext>
            </a:extLst>
          </p:cNvPr>
          <p:cNvSpPr txBox="1"/>
          <p:nvPr/>
        </p:nvSpPr>
        <p:spPr>
          <a:xfrm>
            <a:off x="3179945" y="6488668"/>
            <a:ext cx="5832109" cy="369332"/>
          </a:xfrm>
          <a:prstGeom prst="rect">
            <a:avLst/>
          </a:prstGeom>
          <a:noFill/>
        </p:spPr>
        <p:txBody>
          <a:bodyPr wrap="none" rtlCol="0">
            <a:spAutoFit/>
          </a:bodyPr>
          <a:lstStyle/>
          <a:p>
            <a:r>
              <a:rPr lang="en-US" dirty="0"/>
              <a:t>Searching a Book named ‘Java’ and added to the cart for Order</a:t>
            </a:r>
          </a:p>
        </p:txBody>
      </p:sp>
    </p:spTree>
    <p:extLst>
      <p:ext uri="{BB962C8B-B14F-4D97-AF65-F5344CB8AC3E}">
        <p14:creationId xmlns:p14="http://schemas.microsoft.com/office/powerpoint/2010/main" val="3936394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latin typeface="Calibri"/>
              </a:defRPr>
            </a:pPr>
            <a:r>
              <a:rPr lang="en-US" sz="4800" dirty="0">
                <a:latin typeface="Times New Roman" panose="02020603050405020304" pitchFamily="18" charset="0"/>
                <a:cs typeface="Times New Roman" panose="02020603050405020304" pitchFamily="18" charset="0"/>
              </a:rPr>
              <a:t>Outline</a:t>
            </a:r>
            <a:endParaRPr sz="4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696199" y="-533400"/>
            <a:ext cx="6716486" cy="8186057"/>
          </a:xfrm>
        </p:spPr>
        <p:txBody>
          <a:bodyPr>
            <a:noAutofit/>
          </a:bodyPr>
          <a:lstStyle/>
          <a:p>
            <a:pPr algn="l"/>
            <a:endParaRPr lang="en-US" sz="2800" cap="none" dirty="0">
              <a:latin typeface="Bodoni MT" panose="02070603080606020203" pitchFamily="18" charset="0"/>
            </a:endParaRP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Introduction</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Problem statement</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Objective</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Motivation</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Literature review</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Features</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Fragmentation</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a:t>
            </a:r>
            <a:r>
              <a:rPr lang="en-US" sz="2800" kern="1200" cap="none" baseline="0" dirty="0">
                <a:solidFill>
                  <a:srgbClr val="543E34"/>
                </a:solidFill>
                <a:effectLst/>
                <a:latin typeface="Bodoni MT" panose="02070603080606020203" pitchFamily="18" charset="0"/>
              </a:rPr>
              <a:t>Fragmented Database</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Diagrams</a:t>
            </a:r>
          </a:p>
          <a:p>
            <a:pPr marL="457200" indent="-457200" algn="l">
              <a:spcAft>
                <a:spcPts val="600"/>
              </a:spcAft>
              <a:buFont typeface="+mj-lt"/>
              <a:buAutoNum type="arabicPeriod"/>
              <a:defRPr sz="2000">
                <a:latin typeface="Calibri"/>
              </a:defRPr>
            </a:pPr>
            <a:r>
              <a:rPr lang="en-US" sz="2800" kern="1200" cap="none" baseline="0" dirty="0">
                <a:solidFill>
                  <a:srgbClr val="543E34"/>
                </a:solidFill>
                <a:effectLst/>
                <a:latin typeface="Bodoni MT" panose="02070603080606020203" pitchFamily="18" charset="0"/>
              </a:rPr>
              <a:t> System Design</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Future works</a:t>
            </a:r>
          </a:p>
          <a:p>
            <a:pPr marL="457200" indent="-457200" algn="l">
              <a:spcAft>
                <a:spcPts val="600"/>
              </a:spcAft>
              <a:buFont typeface="+mj-lt"/>
              <a:buAutoNum type="arabicPeriod"/>
              <a:defRPr sz="2000">
                <a:latin typeface="Calibri"/>
              </a:defRPr>
            </a:pPr>
            <a:r>
              <a:rPr lang="en-US" sz="2800" cap="none" dirty="0">
                <a:latin typeface="Bodoni MT" panose="02070603080606020203" pitchFamily="18" charset="0"/>
              </a:rPr>
              <a:t> References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2841661" y="224030"/>
            <a:ext cx="6508678" cy="772667"/>
          </a:xfrm>
        </p:spPr>
        <p:txBody>
          <a:bodyPr/>
          <a:lstStyle/>
          <a:p>
            <a:r>
              <a:rPr lang="en-US" sz="4800" dirty="0"/>
              <a:t>System Architecture</a:t>
            </a:r>
          </a:p>
        </p:txBody>
      </p:sp>
      <p:sp>
        <p:nvSpPr>
          <p:cNvPr id="17" name="Content Placeholder 16">
            <a:extLst>
              <a:ext uri="{FF2B5EF4-FFF2-40B4-BE49-F238E27FC236}">
                <a16:creationId xmlns:a16="http://schemas.microsoft.com/office/drawing/2014/main" id="{2F3CEF66-C6D7-C765-24E7-1DCFB38FE51A}"/>
              </a:ext>
            </a:extLst>
          </p:cNvPr>
          <p:cNvSpPr>
            <a:spLocks noGrp="1"/>
          </p:cNvSpPr>
          <p:nvPr>
            <p:ph sz="quarter" idx="12"/>
          </p:nvPr>
        </p:nvSpPr>
        <p:spPr>
          <a:xfrm>
            <a:off x="316175" y="1203090"/>
            <a:ext cx="9840196" cy="485285"/>
          </a:xfrm>
        </p:spPr>
        <p:txBody>
          <a:bodyPr>
            <a:normAutofit/>
          </a:bodyPr>
          <a:lstStyle/>
          <a:p>
            <a:r>
              <a:rPr lang="en-US" b="1" dirty="0"/>
              <a:t>Order Module:</a:t>
            </a:r>
            <a:r>
              <a:rPr lang="en-US" dirty="0"/>
              <a:t> Order processing and tracking.</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20</a:t>
            </a:fld>
            <a:endParaRPr lang="en-US" dirty="0"/>
          </a:p>
        </p:txBody>
      </p:sp>
      <p:pic>
        <p:nvPicPr>
          <p:cNvPr id="4" name="Picture 3">
            <a:extLst>
              <a:ext uri="{FF2B5EF4-FFF2-40B4-BE49-F238E27FC236}">
                <a16:creationId xmlns:a16="http://schemas.microsoft.com/office/drawing/2014/main" id="{E2EB7AC7-2747-3809-3D1D-DE6F2ED14D99}"/>
              </a:ext>
            </a:extLst>
          </p:cNvPr>
          <p:cNvPicPr>
            <a:picLocks noChangeAspect="1"/>
          </p:cNvPicPr>
          <p:nvPr/>
        </p:nvPicPr>
        <p:blipFill>
          <a:blip r:embed="rId3"/>
          <a:srcRect/>
          <a:stretch/>
        </p:blipFill>
        <p:spPr>
          <a:xfrm>
            <a:off x="457200" y="1688375"/>
            <a:ext cx="5212080" cy="1914795"/>
          </a:xfrm>
          <a:prstGeom prst="rect">
            <a:avLst/>
          </a:prstGeom>
        </p:spPr>
      </p:pic>
      <p:pic>
        <p:nvPicPr>
          <p:cNvPr id="6" name="Picture 5">
            <a:extLst>
              <a:ext uri="{FF2B5EF4-FFF2-40B4-BE49-F238E27FC236}">
                <a16:creationId xmlns:a16="http://schemas.microsoft.com/office/drawing/2014/main" id="{6E6A0316-5CBC-9935-A4FB-C7B75424B281}"/>
              </a:ext>
            </a:extLst>
          </p:cNvPr>
          <p:cNvPicPr>
            <a:picLocks noChangeAspect="1"/>
          </p:cNvPicPr>
          <p:nvPr/>
        </p:nvPicPr>
        <p:blipFill>
          <a:blip r:embed="rId4"/>
          <a:srcRect/>
          <a:stretch/>
        </p:blipFill>
        <p:spPr>
          <a:xfrm>
            <a:off x="5845239" y="1458685"/>
            <a:ext cx="5774896" cy="4528107"/>
          </a:xfrm>
          <a:prstGeom prst="rect">
            <a:avLst/>
          </a:prstGeom>
        </p:spPr>
      </p:pic>
      <p:sp>
        <p:nvSpPr>
          <p:cNvPr id="9" name="TextBox 8">
            <a:extLst>
              <a:ext uri="{FF2B5EF4-FFF2-40B4-BE49-F238E27FC236}">
                <a16:creationId xmlns:a16="http://schemas.microsoft.com/office/drawing/2014/main" id="{0EE157B9-B877-635E-E084-A48E85072F98}"/>
              </a:ext>
            </a:extLst>
          </p:cNvPr>
          <p:cNvSpPr txBox="1"/>
          <p:nvPr/>
        </p:nvSpPr>
        <p:spPr>
          <a:xfrm>
            <a:off x="1139908" y="6361550"/>
            <a:ext cx="3785716" cy="369332"/>
          </a:xfrm>
          <a:prstGeom prst="rect">
            <a:avLst/>
          </a:prstGeom>
          <a:noFill/>
        </p:spPr>
        <p:txBody>
          <a:bodyPr wrap="none" rtlCol="0">
            <a:spAutoFit/>
          </a:bodyPr>
          <a:lstStyle/>
          <a:p>
            <a:r>
              <a:rPr lang="en-US" dirty="0"/>
              <a:t>Order Processing with Delivery Address</a:t>
            </a:r>
          </a:p>
        </p:txBody>
      </p:sp>
      <p:pic>
        <p:nvPicPr>
          <p:cNvPr id="12" name="Picture 11">
            <a:extLst>
              <a:ext uri="{FF2B5EF4-FFF2-40B4-BE49-F238E27FC236}">
                <a16:creationId xmlns:a16="http://schemas.microsoft.com/office/drawing/2014/main" id="{F1162097-DC5F-7898-69BE-A3B4D3CBC239}"/>
              </a:ext>
            </a:extLst>
          </p:cNvPr>
          <p:cNvPicPr>
            <a:picLocks noChangeAspect="1"/>
          </p:cNvPicPr>
          <p:nvPr/>
        </p:nvPicPr>
        <p:blipFill>
          <a:blip r:embed="rId5"/>
          <a:stretch>
            <a:fillRect/>
          </a:stretch>
        </p:blipFill>
        <p:spPr>
          <a:xfrm>
            <a:off x="426726" y="3755077"/>
            <a:ext cx="5212080" cy="2231716"/>
          </a:xfrm>
          <a:prstGeom prst="rect">
            <a:avLst/>
          </a:prstGeom>
        </p:spPr>
      </p:pic>
    </p:spTree>
    <p:extLst>
      <p:ext uri="{BB962C8B-B14F-4D97-AF65-F5344CB8AC3E}">
        <p14:creationId xmlns:p14="http://schemas.microsoft.com/office/powerpoint/2010/main" val="11447167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3016703" y="242318"/>
            <a:ext cx="6158593" cy="772667"/>
          </a:xfrm>
        </p:spPr>
        <p:txBody>
          <a:bodyPr/>
          <a:lstStyle/>
          <a:p>
            <a:r>
              <a:rPr lang="en-US" sz="4800" dirty="0"/>
              <a:t>System Architecture</a:t>
            </a:r>
          </a:p>
        </p:txBody>
      </p:sp>
      <p:sp>
        <p:nvSpPr>
          <p:cNvPr id="17" name="Content Placeholder 16">
            <a:extLst>
              <a:ext uri="{FF2B5EF4-FFF2-40B4-BE49-F238E27FC236}">
                <a16:creationId xmlns:a16="http://schemas.microsoft.com/office/drawing/2014/main" id="{2F3CEF66-C6D7-C765-24E7-1DCFB38FE51A}"/>
              </a:ext>
            </a:extLst>
          </p:cNvPr>
          <p:cNvSpPr>
            <a:spLocks noGrp="1"/>
          </p:cNvSpPr>
          <p:nvPr>
            <p:ph sz="quarter" idx="12"/>
          </p:nvPr>
        </p:nvSpPr>
        <p:spPr>
          <a:xfrm>
            <a:off x="316175" y="1203090"/>
            <a:ext cx="9840196" cy="485285"/>
          </a:xfrm>
        </p:spPr>
        <p:txBody>
          <a:bodyPr>
            <a:normAutofit/>
          </a:bodyPr>
          <a:lstStyle/>
          <a:p>
            <a:r>
              <a:rPr lang="en-US" b="1" dirty="0"/>
              <a:t>Admin Module:</a:t>
            </a:r>
            <a:r>
              <a:rPr lang="en-US" dirty="0"/>
              <a:t> Inventory management and order supervision.</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21</a:t>
            </a:fld>
            <a:endParaRPr lang="en-US" dirty="0"/>
          </a:p>
        </p:txBody>
      </p:sp>
      <p:pic>
        <p:nvPicPr>
          <p:cNvPr id="4" name="Picture 3">
            <a:extLst>
              <a:ext uri="{FF2B5EF4-FFF2-40B4-BE49-F238E27FC236}">
                <a16:creationId xmlns:a16="http://schemas.microsoft.com/office/drawing/2014/main" id="{F755C89C-F83C-5C3A-8A6D-05961D9383B5}"/>
              </a:ext>
            </a:extLst>
          </p:cNvPr>
          <p:cNvPicPr>
            <a:picLocks noChangeAspect="1"/>
          </p:cNvPicPr>
          <p:nvPr/>
        </p:nvPicPr>
        <p:blipFill>
          <a:blip r:embed="rId3"/>
          <a:srcRect/>
          <a:stretch/>
        </p:blipFill>
        <p:spPr>
          <a:xfrm>
            <a:off x="176784" y="1590522"/>
            <a:ext cx="5919216" cy="5025160"/>
          </a:xfrm>
          <a:prstGeom prst="rect">
            <a:avLst/>
          </a:prstGeom>
        </p:spPr>
      </p:pic>
      <p:pic>
        <p:nvPicPr>
          <p:cNvPr id="6" name="Picture 5">
            <a:extLst>
              <a:ext uri="{FF2B5EF4-FFF2-40B4-BE49-F238E27FC236}">
                <a16:creationId xmlns:a16="http://schemas.microsoft.com/office/drawing/2014/main" id="{64817BB3-3B8D-A901-01A9-996820042F78}"/>
              </a:ext>
            </a:extLst>
          </p:cNvPr>
          <p:cNvPicPr>
            <a:picLocks noChangeAspect="1"/>
          </p:cNvPicPr>
          <p:nvPr/>
        </p:nvPicPr>
        <p:blipFill>
          <a:blip r:embed="rId4"/>
          <a:srcRect/>
          <a:stretch/>
        </p:blipFill>
        <p:spPr>
          <a:xfrm>
            <a:off x="6354526" y="1590521"/>
            <a:ext cx="5241816" cy="4538135"/>
          </a:xfrm>
          <a:prstGeom prst="rect">
            <a:avLst/>
          </a:prstGeom>
        </p:spPr>
      </p:pic>
    </p:spTree>
    <p:extLst>
      <p:ext uri="{BB962C8B-B14F-4D97-AF65-F5344CB8AC3E}">
        <p14:creationId xmlns:p14="http://schemas.microsoft.com/office/powerpoint/2010/main" val="1247029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3016703" y="242318"/>
            <a:ext cx="6158593" cy="772667"/>
          </a:xfrm>
        </p:spPr>
        <p:txBody>
          <a:bodyPr/>
          <a:lstStyle/>
          <a:p>
            <a:r>
              <a:rPr lang="en-US" sz="4800" dirty="0"/>
              <a:t>System Architecture</a:t>
            </a:r>
          </a:p>
        </p:txBody>
      </p:sp>
      <p:sp>
        <p:nvSpPr>
          <p:cNvPr id="17" name="Content Placeholder 16">
            <a:extLst>
              <a:ext uri="{FF2B5EF4-FFF2-40B4-BE49-F238E27FC236}">
                <a16:creationId xmlns:a16="http://schemas.microsoft.com/office/drawing/2014/main" id="{2F3CEF66-C6D7-C765-24E7-1DCFB38FE51A}"/>
              </a:ext>
            </a:extLst>
          </p:cNvPr>
          <p:cNvSpPr>
            <a:spLocks noGrp="1"/>
          </p:cNvSpPr>
          <p:nvPr>
            <p:ph sz="quarter" idx="12"/>
          </p:nvPr>
        </p:nvSpPr>
        <p:spPr>
          <a:xfrm>
            <a:off x="316175" y="1203090"/>
            <a:ext cx="9840196" cy="485285"/>
          </a:xfrm>
        </p:spPr>
        <p:txBody>
          <a:bodyPr>
            <a:normAutofit/>
          </a:bodyPr>
          <a:lstStyle/>
          <a:p>
            <a:r>
              <a:rPr lang="en-US" b="1" dirty="0"/>
              <a:t>Admin Module:</a:t>
            </a:r>
            <a:r>
              <a:rPr lang="en-US" dirty="0"/>
              <a:t> Adding books.</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22</a:t>
            </a:fld>
            <a:endParaRPr lang="en-US" dirty="0"/>
          </a:p>
        </p:txBody>
      </p:sp>
      <p:pic>
        <p:nvPicPr>
          <p:cNvPr id="5" name="Picture 4" descr="A screenshot of a computer&#10;&#10;AI-generated content may be incorrect.">
            <a:extLst>
              <a:ext uri="{FF2B5EF4-FFF2-40B4-BE49-F238E27FC236}">
                <a16:creationId xmlns:a16="http://schemas.microsoft.com/office/drawing/2014/main" id="{C742CAFA-342D-10C0-62FB-F4514FFC3641}"/>
              </a:ext>
            </a:extLst>
          </p:cNvPr>
          <p:cNvPicPr>
            <a:picLocks noChangeAspect="1"/>
          </p:cNvPicPr>
          <p:nvPr/>
        </p:nvPicPr>
        <p:blipFill>
          <a:blip r:embed="rId3"/>
          <a:stretch>
            <a:fillRect/>
          </a:stretch>
        </p:blipFill>
        <p:spPr>
          <a:xfrm>
            <a:off x="1377042" y="1688375"/>
            <a:ext cx="9437914" cy="4506686"/>
          </a:xfrm>
          <a:prstGeom prst="rect">
            <a:avLst/>
          </a:prstGeom>
        </p:spPr>
      </p:pic>
    </p:spTree>
    <p:extLst>
      <p:ext uri="{BB962C8B-B14F-4D97-AF65-F5344CB8AC3E}">
        <p14:creationId xmlns:p14="http://schemas.microsoft.com/office/powerpoint/2010/main" val="1808550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4B97C4D-FBDE-5BFC-23D3-B849B2739252}"/>
              </a:ext>
            </a:extLst>
          </p:cNvPr>
          <p:cNvSpPr>
            <a:spLocks noGrp="1"/>
          </p:cNvSpPr>
          <p:nvPr>
            <p:ph type="sldNum" sz="quarter" idx="4"/>
          </p:nvPr>
        </p:nvSpPr>
        <p:spPr/>
        <p:txBody>
          <a:bodyPr/>
          <a:lstStyle/>
          <a:p>
            <a:fld id="{58FB4751-880F-D840-AAA9-3A15815CC996}" type="slidenum">
              <a:rPr lang="en-US" smtClean="0"/>
              <a:pPr/>
              <a:t>23</a:t>
            </a:fld>
            <a:endParaRPr lang="en-US" dirty="0"/>
          </a:p>
        </p:txBody>
      </p:sp>
      <p:sp>
        <p:nvSpPr>
          <p:cNvPr id="10" name="TextBox 9">
            <a:extLst>
              <a:ext uri="{FF2B5EF4-FFF2-40B4-BE49-F238E27FC236}">
                <a16:creationId xmlns:a16="http://schemas.microsoft.com/office/drawing/2014/main" id="{363A5DDD-1173-D1A5-55EC-CE863EFF6871}"/>
              </a:ext>
            </a:extLst>
          </p:cNvPr>
          <p:cNvSpPr txBox="1"/>
          <p:nvPr/>
        </p:nvSpPr>
        <p:spPr>
          <a:xfrm>
            <a:off x="419845" y="958606"/>
            <a:ext cx="11595371" cy="5293757"/>
          </a:xfrm>
          <a:prstGeom prst="rect">
            <a:avLst/>
          </a:prstGeom>
          <a:noFill/>
        </p:spPr>
        <p:txBody>
          <a:bodyPr wrap="square">
            <a:spAutoFit/>
          </a:bodyPr>
          <a:lstStyle/>
          <a:p>
            <a:pPr>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AI-Based Book Recommendations</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Personalized suggestions based on user activity.</a:t>
            </a:r>
          </a:p>
          <a:p>
            <a:pPr>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Real-Time Inventory Updates</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Instant stock synchronization across all nodes.</a:t>
            </a:r>
          </a:p>
          <a:p>
            <a:pPr>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Mobile App Development</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Cross-platform apps for Android and iOS users.</a:t>
            </a:r>
          </a:p>
          <a:p>
            <a:pPr>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Chatbot for Customer Support</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24/7 automated help for quick issue resolution.</a:t>
            </a:r>
          </a:p>
          <a:p>
            <a:pPr>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Integration with E-Payment Gateways</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Smooth and secure online transactions.</a:t>
            </a:r>
          </a:p>
          <a:p>
            <a:pPr>
              <a:buFont typeface="Arial" panose="020B0604020202020204" pitchFamily="34" charset="0"/>
              <a:buChar char="•"/>
            </a:pPr>
            <a:r>
              <a:rPr lang="en-US" sz="2600" b="1" dirty="0">
                <a:latin typeface="Times New Roman" panose="02020603050405020304" pitchFamily="18" charset="0"/>
                <a:cs typeface="Times New Roman" panose="02020603050405020304" pitchFamily="18" charset="0"/>
              </a:rPr>
              <a:t>Add More Branches</a:t>
            </a:r>
            <a:br>
              <a:rPr lang="en-US" sz="2600" dirty="0">
                <a:latin typeface="Times New Roman" panose="02020603050405020304" pitchFamily="18" charset="0"/>
                <a:cs typeface="Times New Roman" panose="02020603050405020304" pitchFamily="18" charset="0"/>
              </a:rPr>
            </a:br>
            <a:r>
              <a:rPr lang="en-US" sz="2600" dirty="0">
                <a:latin typeface="Times New Roman" panose="02020603050405020304" pitchFamily="18" charset="0"/>
                <a:cs typeface="Times New Roman" panose="02020603050405020304" pitchFamily="18" charset="0"/>
              </a:rPr>
              <a:t>Expand system architecture by adding more server nodes to increase availability and scalability.</a:t>
            </a:r>
          </a:p>
        </p:txBody>
      </p:sp>
      <p:sp>
        <p:nvSpPr>
          <p:cNvPr id="11" name="Title 10">
            <a:extLst>
              <a:ext uri="{FF2B5EF4-FFF2-40B4-BE49-F238E27FC236}">
                <a16:creationId xmlns:a16="http://schemas.microsoft.com/office/drawing/2014/main" id="{98524B1B-6B0C-AF73-04AF-92B74ABCCC3C}"/>
              </a:ext>
            </a:extLst>
          </p:cNvPr>
          <p:cNvSpPr>
            <a:spLocks noGrp="1"/>
          </p:cNvSpPr>
          <p:nvPr>
            <p:ph type="title"/>
          </p:nvPr>
        </p:nvSpPr>
        <p:spPr>
          <a:xfrm>
            <a:off x="3757062" y="0"/>
            <a:ext cx="4677876" cy="772667"/>
          </a:xfrm>
        </p:spPr>
        <p:txBody>
          <a:bodyPr/>
          <a:lstStyle/>
          <a:p>
            <a:pPr marL="0" algn="l" rtl="0" eaLnBrk="1" latinLnBrk="0" hangingPunct="1">
              <a:spcBef>
                <a:spcPts val="0"/>
              </a:spcBef>
              <a:spcAft>
                <a:spcPts val="0"/>
              </a:spcAft>
            </a:pPr>
            <a:r>
              <a:rPr lang="en-US" sz="4400" b="1" kern="1200" dirty="0">
                <a:solidFill>
                  <a:srgbClr val="543E34"/>
                </a:solidFill>
                <a:effectLst/>
                <a:latin typeface="+mn-ea"/>
                <a:ea typeface="+mn-ea"/>
                <a:cs typeface="+mn-cs"/>
              </a:rPr>
              <a:t>🔮 Future Work</a:t>
            </a:r>
            <a:endParaRPr lang="en-US" sz="6600" dirty="0">
              <a:effectLst/>
            </a:endParaRPr>
          </a:p>
        </p:txBody>
      </p:sp>
    </p:spTree>
    <p:extLst>
      <p:ext uri="{BB962C8B-B14F-4D97-AF65-F5344CB8AC3E}">
        <p14:creationId xmlns:p14="http://schemas.microsoft.com/office/powerpoint/2010/main" val="929775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latin typeface="Calibri"/>
              </a:defRPr>
            </a:pPr>
            <a:r>
              <a:rPr lang="en-US" sz="4800" dirty="0"/>
              <a:t>R</a:t>
            </a:r>
            <a:r>
              <a:rPr sz="4800" dirty="0"/>
              <a:t>eferences</a:t>
            </a:r>
          </a:p>
        </p:txBody>
      </p:sp>
      <p:sp>
        <p:nvSpPr>
          <p:cNvPr id="3" name="Content Placeholder 2"/>
          <p:cNvSpPr>
            <a:spLocks noGrp="1"/>
          </p:cNvSpPr>
          <p:nvPr>
            <p:ph idx="1"/>
          </p:nvPr>
        </p:nvSpPr>
        <p:spPr>
          <a:xfrm>
            <a:off x="6449440" y="573934"/>
            <a:ext cx="5781472" cy="5943600"/>
          </a:xfrm>
        </p:spPr>
        <p:txBody>
          <a:bodyPr>
            <a:normAutofit fontScale="92500" lnSpcReduction="10000"/>
          </a:bodyPr>
          <a:lstStyle/>
          <a:p>
            <a:pPr marL="457200" indent="-457200" algn="l">
              <a:buAutoNum type="arabicParenR"/>
            </a:pPr>
            <a:r>
              <a:rPr lang="en-US" sz="1800" cap="none" dirty="0" err="1">
                <a:latin typeface="Times New Roman" panose="02020603050405020304" pitchFamily="18" charset="0"/>
                <a:cs typeface="Times New Roman" panose="02020603050405020304" pitchFamily="18" charset="0"/>
              </a:rPr>
              <a:t>Guclu</a:t>
            </a:r>
            <a:r>
              <a:rPr lang="en-US" sz="1800" cap="none" dirty="0">
                <a:latin typeface="Times New Roman" panose="02020603050405020304" pitchFamily="18" charset="0"/>
                <a:cs typeface="Times New Roman" panose="02020603050405020304" pitchFamily="18" charset="0"/>
              </a:rPr>
              <a:t>, M., Bakir, C., &amp; </a:t>
            </a:r>
            <a:r>
              <a:rPr lang="en-US" sz="1800" cap="none" dirty="0" err="1">
                <a:latin typeface="Times New Roman" panose="02020603050405020304" pitchFamily="18" charset="0"/>
                <a:cs typeface="Times New Roman" panose="02020603050405020304" pitchFamily="18" charset="0"/>
              </a:rPr>
              <a:t>Hakkoymaz</a:t>
            </a:r>
            <a:r>
              <a:rPr lang="en-US" sz="1800" cap="none" dirty="0">
                <a:latin typeface="Times New Roman" panose="02020603050405020304" pitchFamily="18" charset="0"/>
                <a:cs typeface="Times New Roman" panose="02020603050405020304" pitchFamily="18" charset="0"/>
              </a:rPr>
              <a:t>, V. (2020). A New Scalable And Expandable Access Control Model For Distributed Database Systems In Data Security. Scientific Programming, 2020. </a:t>
            </a:r>
          </a:p>
          <a:p>
            <a:pPr marL="457200" indent="-457200" algn="l">
              <a:buAutoNum type="arabicParenR"/>
            </a:pPr>
            <a:r>
              <a:rPr lang="en-US" sz="1800" cap="none" dirty="0" err="1">
                <a:latin typeface="Times New Roman" panose="02020603050405020304" pitchFamily="18" charset="0"/>
                <a:cs typeface="Times New Roman" panose="02020603050405020304" pitchFamily="18" charset="0"/>
              </a:rPr>
              <a:t>Dheeba</a:t>
            </a:r>
            <a:r>
              <a:rPr lang="en-US" sz="1800" cap="none" dirty="0">
                <a:latin typeface="Times New Roman" panose="02020603050405020304" pitchFamily="18" charset="0"/>
                <a:cs typeface="Times New Roman" panose="02020603050405020304" pitchFamily="18" charset="0"/>
              </a:rPr>
              <a:t>, J., Singh, N. A., &amp; Selvi, S. T. (2014). Computer-aided Detection Of Breast Cancer On Mammograms: A Swarm Intelligence Optimized Wavelet Neural Network Approach. Journal Of Biomedical Informatics, 49, 45–52. </a:t>
            </a:r>
          </a:p>
          <a:p>
            <a:pPr marL="457200" indent="-457200" algn="l">
              <a:buAutoNum type="arabicParenR"/>
            </a:pPr>
            <a:r>
              <a:rPr lang="en-US" sz="1800" cap="none" dirty="0">
                <a:latin typeface="Times New Roman" panose="02020603050405020304" pitchFamily="18" charset="0"/>
                <a:cs typeface="Times New Roman" panose="02020603050405020304" pitchFamily="18" charset="0"/>
              </a:rPr>
              <a:t>Shen, R., Yan, K., Tian, K., Jiang, C., &amp; Zhou, K. (2019). Breast Mass Detection From The Digitized X-ray Mammograms Based On The Combination Of Deep Active Learning And Self-paced Learning. Future Generation Computer Systems, 101, 668–679. </a:t>
            </a:r>
          </a:p>
          <a:p>
            <a:pPr marL="457200" indent="-457200" algn="l">
              <a:buAutoNum type="arabicParenR"/>
            </a:pPr>
            <a:r>
              <a:rPr lang="en-US" sz="1800" cap="none" dirty="0">
                <a:latin typeface="Times New Roman" panose="02020603050405020304" pitchFamily="18" charset="0"/>
                <a:cs typeface="Times New Roman" panose="02020603050405020304" pitchFamily="18" charset="0"/>
              </a:rPr>
              <a:t>Qi, X., Zhang, L., Chen, Y., Pi, Y., Chen, Y., </a:t>
            </a:r>
            <a:r>
              <a:rPr lang="en-US" sz="1800" cap="none" dirty="0" err="1">
                <a:latin typeface="Times New Roman" panose="02020603050405020304" pitchFamily="18" charset="0"/>
                <a:cs typeface="Times New Roman" panose="02020603050405020304" pitchFamily="18" charset="0"/>
              </a:rPr>
              <a:t>Lv</a:t>
            </a:r>
            <a:r>
              <a:rPr lang="en-US" sz="1800" cap="none" dirty="0">
                <a:latin typeface="Times New Roman" panose="02020603050405020304" pitchFamily="18" charset="0"/>
                <a:cs typeface="Times New Roman" panose="02020603050405020304" pitchFamily="18" charset="0"/>
              </a:rPr>
              <a:t>, Q., &amp; Yi, Z. (2019). Automated Diagnosis Of Breast Ultrasonography Images Using Deep Neural Networks. Medical Image Analysis, 52, 185–198. </a:t>
            </a:r>
          </a:p>
          <a:p>
            <a:pPr marL="457200" indent="-457200" algn="l">
              <a:buAutoNum type="arabicParenR"/>
            </a:pPr>
            <a:r>
              <a:rPr lang="en-US" sz="1800" cap="none" dirty="0">
                <a:latin typeface="Times New Roman" panose="02020603050405020304" pitchFamily="18" charset="0"/>
                <a:cs typeface="Times New Roman" panose="02020603050405020304" pitchFamily="18" charset="0"/>
              </a:rPr>
              <a:t>Wilkinson, I., &amp; Graves, M. (). Magnetic Resonance Imaging: In: Adam A, Dixon Ak, Gillard </a:t>
            </a:r>
            <a:r>
              <a:rPr lang="en-US" sz="1800" cap="none" dirty="0" err="1">
                <a:latin typeface="Times New Roman" panose="02020603050405020304" pitchFamily="18" charset="0"/>
                <a:cs typeface="Times New Roman" panose="02020603050405020304" pitchFamily="18" charset="0"/>
              </a:rPr>
              <a:t>Jh</a:t>
            </a:r>
            <a:r>
              <a:rPr lang="en-US" sz="1800" cap="none" dirty="0">
                <a:latin typeface="Times New Roman" panose="02020603050405020304" pitchFamily="18" charset="0"/>
                <a:cs typeface="Times New Roman" panose="02020603050405020304" pitchFamily="18" charset="0"/>
              </a:rPr>
              <a:t>, </a:t>
            </a:r>
            <a:r>
              <a:rPr lang="en-US" sz="1800" cap="none" dirty="0" err="1">
                <a:latin typeface="Times New Roman" panose="02020603050405020304" pitchFamily="18" charset="0"/>
                <a:cs typeface="Times New Roman" panose="02020603050405020304" pitchFamily="18" charset="0"/>
              </a:rPr>
              <a:t>Schaeferprokop</a:t>
            </a:r>
            <a:r>
              <a:rPr lang="en-US" sz="1800" cap="none" dirty="0">
                <a:latin typeface="Times New Roman" panose="02020603050405020304" pitchFamily="18" charset="0"/>
                <a:cs typeface="Times New Roman" panose="02020603050405020304" pitchFamily="18" charset="0"/>
              </a:rPr>
              <a:t> Cm, Eds. Grainger &amp; Allison’s Diagnostic Radiology: A Textbook Of Medical Imaging. </a:t>
            </a:r>
          </a:p>
          <a:p>
            <a:pPr marL="457200" indent="-457200" algn="l">
              <a:buAutoNum type="arabicParenR"/>
            </a:pPr>
            <a:r>
              <a:rPr lang="en-US" sz="1800" cap="none" dirty="0">
                <a:latin typeface="Times New Roman" panose="02020603050405020304" pitchFamily="18" charset="0"/>
                <a:cs typeface="Times New Roman" panose="02020603050405020304" pitchFamily="18" charset="0"/>
              </a:rPr>
              <a:t>Hossam, A., </a:t>
            </a:r>
            <a:r>
              <a:rPr lang="en-US" sz="1800" cap="none" dirty="0" err="1">
                <a:latin typeface="Times New Roman" panose="02020603050405020304" pitchFamily="18" charset="0"/>
                <a:cs typeface="Times New Roman" panose="02020603050405020304" pitchFamily="18" charset="0"/>
              </a:rPr>
              <a:t>Harb</a:t>
            </a:r>
            <a:r>
              <a:rPr lang="en-US" sz="1800" cap="none" dirty="0">
                <a:latin typeface="Times New Roman" panose="02020603050405020304" pitchFamily="18" charset="0"/>
                <a:cs typeface="Times New Roman" panose="02020603050405020304" pitchFamily="18" charset="0"/>
              </a:rPr>
              <a:t>, H. M., &amp; Abd El Kader, H. M. (2018). Automatic Image Segmentation Method For Breast Cancer Analysis Using Thermography. Journal Of Engineering Sciences, 46, 12–32.</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66" y="914400"/>
            <a:ext cx="10620691" cy="5029200"/>
          </a:xfrm>
        </p:spPr>
        <p:txBody>
          <a:bodyPr/>
          <a:lstStyle/>
          <a:p>
            <a:r>
              <a:rPr lang="en-US" sz="5400" dirty="0"/>
              <a:t>Thank You</a:t>
            </a:r>
            <a:br>
              <a:rPr lang="en-US" sz="5400" dirty="0"/>
            </a:br>
            <a:br>
              <a:rPr lang="en-US" sz="5400" dirty="0"/>
            </a:br>
            <a:r>
              <a:rPr lang="en-US" sz="5400" b="1" dirty="0">
                <a:solidFill>
                  <a:srgbClr val="FF0000"/>
                </a:solidFill>
              </a:rPr>
              <a:t>Do You Have Any Question???</a:t>
            </a:r>
          </a:p>
        </p:txBody>
      </p:sp>
    </p:spTree>
    <p:extLst>
      <p:ext uri="{BB962C8B-B14F-4D97-AF65-F5344CB8AC3E}">
        <p14:creationId xmlns:p14="http://schemas.microsoft.com/office/powerpoint/2010/main" val="19376641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latin typeface="Calibri"/>
              </a:defRPr>
            </a:pPr>
            <a:r>
              <a:rPr lang="en-US" sz="4800" dirty="0"/>
              <a:t>I</a:t>
            </a:r>
            <a:r>
              <a:rPr sz="4800" dirty="0"/>
              <a:t>ntroduction</a:t>
            </a:r>
          </a:p>
        </p:txBody>
      </p:sp>
      <p:sp>
        <p:nvSpPr>
          <p:cNvPr id="3" name="Content Placeholder 2"/>
          <p:cNvSpPr>
            <a:spLocks noGrp="1"/>
          </p:cNvSpPr>
          <p:nvPr>
            <p:ph idx="1"/>
          </p:nvPr>
        </p:nvSpPr>
        <p:spPr>
          <a:xfrm>
            <a:off x="6643315" y="2918299"/>
            <a:ext cx="4977319" cy="5145932"/>
          </a:xfrm>
        </p:spPr>
        <p:txBody>
          <a:bodyPr>
            <a:normAutofit/>
          </a:bodyPr>
          <a:lstStyle/>
          <a:p>
            <a:pPr algn="just"/>
            <a:r>
              <a:rPr lang="en-US" sz="3200" cap="none" dirty="0">
                <a:solidFill>
                  <a:srgbClr val="000000"/>
                </a:solidFill>
              </a:rPr>
              <a:t>What is a Distributed Database System?</a:t>
            </a:r>
          </a:p>
          <a:p>
            <a:pPr algn="just"/>
            <a:r>
              <a:rPr lang="en-US" sz="3200" cap="none" dirty="0">
                <a:solidFill>
                  <a:srgbClr val="000000"/>
                </a:solidFill>
              </a:rPr>
              <a:t>Why do we need a Book Ordering System?</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latin typeface="Calibri"/>
              </a:defRPr>
            </a:pPr>
            <a:r>
              <a:rPr lang="en-US" sz="4400" dirty="0"/>
              <a:t>P</a:t>
            </a:r>
            <a:r>
              <a:rPr sz="4400" dirty="0"/>
              <a:t>roblem </a:t>
            </a:r>
            <a:r>
              <a:rPr lang="en-US" sz="4400" dirty="0"/>
              <a:t>S</a:t>
            </a:r>
            <a:r>
              <a:rPr sz="4400" dirty="0"/>
              <a:t>tatement</a:t>
            </a:r>
          </a:p>
        </p:txBody>
      </p:sp>
      <p:sp>
        <p:nvSpPr>
          <p:cNvPr id="3" name="Content Placeholder 2"/>
          <p:cNvSpPr>
            <a:spLocks noGrp="1"/>
          </p:cNvSpPr>
          <p:nvPr>
            <p:ph idx="1"/>
          </p:nvPr>
        </p:nvSpPr>
        <p:spPr>
          <a:xfrm>
            <a:off x="6386866" y="442403"/>
            <a:ext cx="5641849" cy="3687196"/>
          </a:xfrm>
        </p:spPr>
        <p:txBody>
          <a:bodyPr>
            <a:noAutofit/>
          </a:bodyPr>
          <a:lstStyle/>
          <a:p>
            <a:pPr algn="l"/>
            <a:r>
              <a:rPr lang="en-US" sz="3600" cap="none" dirty="0">
                <a:latin typeface="Times New Roman" panose="02020603050405020304" pitchFamily="18" charset="0"/>
                <a:cs typeface="Times New Roman" panose="02020603050405020304" pitchFamily="18" charset="0"/>
              </a:rPr>
              <a:t>Our Systems Face Challenges Such As:</a:t>
            </a:r>
          </a:p>
          <a:p>
            <a:pPr algn="just">
              <a:buFont typeface="Arial" panose="020B0604020202020204" pitchFamily="34" charset="0"/>
              <a:buChar char="•"/>
            </a:pPr>
            <a:r>
              <a:rPr lang="en-US" sz="3600" b="1" cap="none" dirty="0">
                <a:latin typeface="Times New Roman" panose="02020603050405020304" pitchFamily="18" charset="0"/>
                <a:cs typeface="Times New Roman" panose="02020603050405020304" pitchFamily="18" charset="0"/>
              </a:rPr>
              <a:t>Performance Bottlenecks</a:t>
            </a:r>
            <a:endParaRPr lang="en-US" sz="3600" cap="none"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3600" b="1" cap="none" dirty="0">
                <a:latin typeface="Times New Roman" panose="02020603050405020304" pitchFamily="18" charset="0"/>
                <a:cs typeface="Times New Roman" panose="02020603050405020304" pitchFamily="18" charset="0"/>
              </a:rPr>
              <a:t>Single Point Of Failure</a:t>
            </a:r>
            <a:endParaRPr lang="en-US" sz="3600" cap="none"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3600" b="1" cap="none" dirty="0">
                <a:latin typeface="Times New Roman" panose="02020603050405020304" pitchFamily="18" charset="0"/>
                <a:cs typeface="Times New Roman" panose="02020603050405020304" pitchFamily="18" charset="0"/>
              </a:rPr>
              <a:t>Low Scalability</a:t>
            </a:r>
            <a:endParaRPr lang="en-US" sz="3600" cap="none" dirty="0">
              <a:latin typeface="Times New Roman" panose="02020603050405020304" pitchFamily="18" charset="0"/>
              <a:cs typeface="Times New Roman" panose="02020603050405020304" pitchFamily="18" charset="0"/>
            </a:endParaRPr>
          </a:p>
          <a:p>
            <a:pPr algn="l"/>
            <a:r>
              <a:rPr lang="en-US" sz="3600" cap="none" dirty="0">
                <a:latin typeface="Times New Roman" panose="02020603050405020304" pitchFamily="18" charset="0"/>
                <a:cs typeface="Times New Roman" panose="02020603050405020304" pitchFamily="18" charset="0"/>
              </a:rPr>
              <a:t>Using A </a:t>
            </a:r>
            <a:r>
              <a:rPr lang="en-US" sz="3600" b="1" cap="none" dirty="0">
                <a:latin typeface="Times New Roman" panose="02020603050405020304" pitchFamily="18" charset="0"/>
                <a:cs typeface="Times New Roman" panose="02020603050405020304" pitchFamily="18" charset="0"/>
              </a:rPr>
              <a:t>Distributed DBMS</a:t>
            </a:r>
            <a:r>
              <a:rPr lang="en-US" sz="3600" cap="none" dirty="0">
                <a:latin typeface="Times New Roman" panose="02020603050405020304" pitchFamily="18" charset="0"/>
                <a:cs typeface="Times New Roman" panose="02020603050405020304" pitchFamily="18" charset="0"/>
              </a:rPr>
              <a:t> With Fragmentation And Replication Solves These Problems By Improving Data Distribution And Access Efficiency.</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latin typeface="Calibri"/>
              </a:defRPr>
            </a:pPr>
            <a:r>
              <a:rPr lang="en-US" sz="4800" dirty="0"/>
              <a:t>O</a:t>
            </a:r>
            <a:r>
              <a:rPr sz="4800" dirty="0"/>
              <a:t>bjective</a:t>
            </a:r>
          </a:p>
        </p:txBody>
      </p:sp>
      <p:sp>
        <p:nvSpPr>
          <p:cNvPr id="3" name="Content Placeholder 2"/>
          <p:cNvSpPr>
            <a:spLocks noGrp="1"/>
          </p:cNvSpPr>
          <p:nvPr>
            <p:ph idx="1"/>
          </p:nvPr>
        </p:nvSpPr>
        <p:spPr>
          <a:xfrm>
            <a:off x="6297895" y="381000"/>
            <a:ext cx="5894105" cy="3716792"/>
          </a:xfrm>
        </p:spPr>
        <p:txBody>
          <a:bodyPr>
            <a:noAutofit/>
          </a:bodyPr>
          <a:lstStyle/>
          <a:p>
            <a:pPr algn="l"/>
            <a:endParaRPr lang="en-US" sz="3600" cap="none" dirty="0"/>
          </a:p>
          <a:p>
            <a:pPr algn="l">
              <a:spcAft>
                <a:spcPts val="600"/>
              </a:spcAft>
              <a:defRPr sz="2000">
                <a:latin typeface="Calibri"/>
              </a:defRPr>
            </a:pPr>
            <a:r>
              <a:rPr lang="en-US" sz="3600" cap="none" dirty="0"/>
              <a:t>Develop a distributed book ordering system using category-wise data partitioning.</a:t>
            </a:r>
          </a:p>
          <a:p>
            <a:pPr algn="l">
              <a:spcAft>
                <a:spcPts val="600"/>
              </a:spcAft>
              <a:defRPr sz="2000">
                <a:latin typeface="Calibri"/>
              </a:defRPr>
            </a:pPr>
            <a:r>
              <a:rPr lang="en-US" sz="3600" cap="none" dirty="0"/>
              <a:t>Goals:</a:t>
            </a:r>
          </a:p>
          <a:p>
            <a:pPr algn="l">
              <a:spcAft>
                <a:spcPts val="600"/>
              </a:spcAft>
              <a:defRPr sz="2000">
                <a:latin typeface="Calibri"/>
              </a:defRPr>
            </a:pPr>
            <a:r>
              <a:rPr lang="en-US" sz="3600" cap="none" dirty="0"/>
              <a:t>- Improve system performance</a:t>
            </a:r>
          </a:p>
          <a:p>
            <a:pPr algn="l">
              <a:spcAft>
                <a:spcPts val="600"/>
              </a:spcAft>
              <a:defRPr sz="2000">
                <a:latin typeface="Calibri"/>
              </a:defRPr>
            </a:pPr>
            <a:r>
              <a:rPr lang="en-US" sz="3600" cap="none" dirty="0"/>
              <a:t>- Enhance fault tolerance</a:t>
            </a:r>
          </a:p>
          <a:p>
            <a:pPr algn="l">
              <a:spcAft>
                <a:spcPts val="600"/>
              </a:spcAft>
              <a:defRPr sz="2000">
                <a:latin typeface="Calibri"/>
              </a:defRPr>
            </a:pPr>
            <a:r>
              <a:rPr lang="en-US" sz="3600" cap="none" dirty="0"/>
              <a:t>- Ensure efficient access to distributed data</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latin typeface="Calibri"/>
              </a:defRPr>
            </a:pPr>
            <a:r>
              <a:rPr lang="en-US" sz="4800" dirty="0"/>
              <a:t>M</a:t>
            </a:r>
            <a:r>
              <a:rPr sz="4800" dirty="0"/>
              <a:t>otivation</a:t>
            </a:r>
          </a:p>
        </p:txBody>
      </p:sp>
      <p:sp>
        <p:nvSpPr>
          <p:cNvPr id="3" name="Content Placeholder 2"/>
          <p:cNvSpPr>
            <a:spLocks noGrp="1"/>
          </p:cNvSpPr>
          <p:nvPr>
            <p:ph idx="1"/>
          </p:nvPr>
        </p:nvSpPr>
        <p:spPr>
          <a:xfrm>
            <a:off x="5747638" y="0"/>
            <a:ext cx="6444362" cy="4679830"/>
          </a:xfrm>
        </p:spPr>
        <p:txBody>
          <a:bodyPr>
            <a:noAutofit/>
          </a:bodyPr>
          <a:lstStyle/>
          <a:p>
            <a:pPr algn="l"/>
            <a:endParaRPr lang="en-US" sz="3600" b="1" cap="none" dirty="0"/>
          </a:p>
          <a:p>
            <a:pPr algn="l">
              <a:buFont typeface="Arial" panose="020B0604020202020204" pitchFamily="34" charset="0"/>
              <a:buChar char="•"/>
            </a:pPr>
            <a:r>
              <a:rPr lang="en-US" sz="3600" cap="none" dirty="0"/>
              <a:t>Book Categories Like </a:t>
            </a:r>
            <a:r>
              <a:rPr lang="en-US" sz="3600" b="1" cap="none" dirty="0"/>
              <a:t>Knowledge</a:t>
            </a:r>
            <a:r>
              <a:rPr lang="en-US" sz="3600" cap="none" dirty="0"/>
              <a:t>, </a:t>
            </a:r>
            <a:r>
              <a:rPr lang="en-US" sz="3600" b="1" cap="none" dirty="0"/>
              <a:t>Academic</a:t>
            </a:r>
            <a:r>
              <a:rPr lang="en-US" sz="3600" cap="none" dirty="0"/>
              <a:t>, </a:t>
            </a:r>
            <a:r>
              <a:rPr lang="en-US" sz="3600" b="1" cap="none" dirty="0"/>
              <a:t>Magic</a:t>
            </a:r>
            <a:r>
              <a:rPr lang="en-US" sz="3600" cap="none" dirty="0"/>
              <a:t>, And </a:t>
            </a:r>
            <a:r>
              <a:rPr lang="en-US" sz="3600" b="1" cap="none" dirty="0"/>
              <a:t>Adventure</a:t>
            </a:r>
            <a:r>
              <a:rPr lang="en-US" sz="3600" cap="none" dirty="0"/>
              <a:t> Have Varying </a:t>
            </a:r>
            <a:r>
              <a:rPr lang="en-US" sz="3600" b="1" cap="none" dirty="0"/>
              <a:t>Access Patterns</a:t>
            </a:r>
            <a:r>
              <a:rPr lang="en-US" sz="3600" cap="none" dirty="0"/>
              <a:t>.</a:t>
            </a:r>
          </a:p>
          <a:p>
            <a:pPr algn="l">
              <a:buFont typeface="Arial" panose="020B0604020202020204" pitchFamily="34" charset="0"/>
              <a:buChar char="•"/>
            </a:pPr>
            <a:r>
              <a:rPr lang="en-US" sz="3600" cap="none" dirty="0"/>
              <a:t>Distributing Categories Across Nodes:</a:t>
            </a:r>
          </a:p>
          <a:p>
            <a:pPr marL="742950" lvl="1" indent="-285750" algn="l">
              <a:buFont typeface="Arial" panose="020B0604020202020204" pitchFamily="34" charset="0"/>
              <a:buChar char="•"/>
            </a:pPr>
            <a:r>
              <a:rPr lang="en-US" sz="3600" dirty="0"/>
              <a:t>Balances Server </a:t>
            </a:r>
            <a:r>
              <a:rPr lang="en-US" sz="3600" b="1" dirty="0"/>
              <a:t>Load</a:t>
            </a:r>
            <a:endParaRPr lang="en-US" sz="3600" dirty="0"/>
          </a:p>
          <a:p>
            <a:pPr marL="742950" lvl="1" indent="-285750" algn="l">
              <a:buFont typeface="Arial" panose="020B0604020202020204" pitchFamily="34" charset="0"/>
              <a:buChar char="•"/>
            </a:pPr>
            <a:r>
              <a:rPr lang="en-US" sz="3600" dirty="0"/>
              <a:t>Enhances </a:t>
            </a:r>
            <a:r>
              <a:rPr lang="en-US" sz="3600" b="1" dirty="0"/>
              <a:t>Modularity</a:t>
            </a:r>
            <a:endParaRPr lang="en-US" sz="3600" dirty="0"/>
          </a:p>
          <a:p>
            <a:pPr marL="742950" lvl="1" indent="-285750" algn="l">
              <a:buFont typeface="Arial" panose="020B0604020202020204" pitchFamily="34" charset="0"/>
              <a:buChar char="•"/>
            </a:pPr>
            <a:r>
              <a:rPr lang="en-US" sz="3600" dirty="0"/>
              <a:t>Improves </a:t>
            </a:r>
            <a:r>
              <a:rPr lang="en-US" sz="3600" b="1" dirty="0"/>
              <a:t>Response Time</a:t>
            </a:r>
            <a:endParaRPr lang="en-US" sz="3600" dirty="0"/>
          </a:p>
          <a:p>
            <a:pPr marL="742950" lvl="1" indent="-285750" algn="l">
              <a:buFont typeface="Arial" panose="020B0604020202020204" pitchFamily="34" charset="0"/>
              <a:buChar char="•"/>
            </a:pPr>
            <a:r>
              <a:rPr lang="en-US" sz="3600" dirty="0"/>
              <a:t>Enables </a:t>
            </a:r>
            <a:r>
              <a:rPr lang="en-US" sz="3600" b="1" dirty="0"/>
              <a:t>Localized Transactions</a:t>
            </a:r>
            <a:endParaRPr lang="en-US" sz="36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915924" y="387350"/>
            <a:ext cx="10360152" cy="965998"/>
          </a:xfrm>
        </p:spPr>
        <p:txBody>
          <a:bodyPr anchor="b"/>
          <a:lstStyle/>
          <a:p>
            <a:r>
              <a:rPr lang="en-US" dirty="0"/>
              <a:t>Technology Stack</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2041114" y="1621518"/>
            <a:ext cx="8109772" cy="2644775"/>
          </a:xfrm>
        </p:spPr>
        <p:txBody>
          <a:bodyPr>
            <a:noAutofit/>
          </a:bodyPr>
          <a:lstStyle/>
          <a:p>
            <a:pPr algn="just">
              <a:buFont typeface="Arial" panose="020B0604020202020204" pitchFamily="34" charset="0"/>
              <a:buChar char="•"/>
            </a:pPr>
            <a:r>
              <a:rPr lang="en-US" sz="3600" b="1" dirty="0"/>
              <a:t>Frontend:</a:t>
            </a:r>
            <a:endParaRPr lang="en-US" sz="3600" dirty="0"/>
          </a:p>
          <a:p>
            <a:pPr marL="742950" lvl="1" indent="-285750" algn="just">
              <a:buFont typeface="Arial" panose="020B0604020202020204" pitchFamily="34" charset="0"/>
              <a:buChar char="•"/>
            </a:pPr>
            <a:r>
              <a:rPr lang="en-US" sz="3600" dirty="0"/>
              <a:t>HTML5, CSS3, JavaScript, Bootstrap.</a:t>
            </a:r>
          </a:p>
          <a:p>
            <a:pPr algn="just">
              <a:buFont typeface="Arial" panose="020B0604020202020204" pitchFamily="34" charset="0"/>
              <a:buChar char="•"/>
            </a:pPr>
            <a:r>
              <a:rPr lang="en-US" sz="3600" b="1" dirty="0"/>
              <a:t>Backend:</a:t>
            </a:r>
            <a:endParaRPr lang="en-US" sz="3600" dirty="0"/>
          </a:p>
          <a:p>
            <a:pPr marL="742950" lvl="1" indent="-285750" algn="just">
              <a:buFont typeface="Arial" panose="020B0604020202020204" pitchFamily="34" charset="0"/>
              <a:buChar char="•"/>
            </a:pPr>
            <a:r>
              <a:rPr lang="en-US" sz="3600" dirty="0"/>
              <a:t>PHP</a:t>
            </a:r>
          </a:p>
          <a:p>
            <a:pPr algn="just">
              <a:buFont typeface="Arial" panose="020B0604020202020204" pitchFamily="34" charset="0"/>
              <a:buChar char="•"/>
            </a:pPr>
            <a:r>
              <a:rPr lang="en-US" sz="3600" b="1" dirty="0"/>
              <a:t>Database:</a:t>
            </a:r>
            <a:endParaRPr lang="en-US" sz="3600" dirty="0"/>
          </a:p>
          <a:p>
            <a:pPr marL="742950" lvl="1" indent="-285750" algn="just">
              <a:buFont typeface="Arial" panose="020B0604020202020204" pitchFamily="34" charset="0"/>
              <a:buChar char="•"/>
            </a:pPr>
            <a:r>
              <a:rPr lang="en-US" sz="3600" dirty="0"/>
              <a:t>MySQL.</a:t>
            </a:r>
          </a:p>
          <a:p>
            <a:pPr algn="just">
              <a:buFont typeface="Arial" panose="020B0604020202020204" pitchFamily="34" charset="0"/>
              <a:buChar char="•"/>
            </a:pPr>
            <a:r>
              <a:rPr lang="en-US" sz="3600" b="1" dirty="0"/>
              <a:t>Hosting:</a:t>
            </a:r>
            <a:endParaRPr lang="en-US" sz="3600" dirty="0"/>
          </a:p>
          <a:p>
            <a:pPr marL="742950" lvl="1" indent="-285750" algn="just">
              <a:buFont typeface="Arial" panose="020B0604020202020204" pitchFamily="34" charset="0"/>
              <a:buChar char="•"/>
            </a:pPr>
            <a:r>
              <a:rPr lang="en-US" sz="3600" dirty="0"/>
              <a:t>Localhost or Cloud-Based Servers.</a:t>
            </a:r>
          </a:p>
        </p:txBody>
      </p:sp>
    </p:spTree>
    <p:extLst>
      <p:ext uri="{BB962C8B-B14F-4D97-AF65-F5344CB8AC3E}">
        <p14:creationId xmlns:p14="http://schemas.microsoft.com/office/powerpoint/2010/main" val="10967174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67" y="914400"/>
            <a:ext cx="5641848" cy="5214026"/>
          </a:xfrm>
        </p:spPr>
        <p:txBody>
          <a:bodyPr/>
          <a:lstStyle/>
          <a:p>
            <a:pPr>
              <a:defRPr sz="3200">
                <a:latin typeface="Calibri"/>
              </a:defRPr>
            </a:pPr>
            <a:r>
              <a:rPr lang="en-US" sz="4400" dirty="0"/>
              <a:t>L</a:t>
            </a:r>
            <a:r>
              <a:rPr sz="4400" dirty="0"/>
              <a:t>iterature review</a:t>
            </a:r>
          </a:p>
        </p:txBody>
      </p:sp>
      <p:sp>
        <p:nvSpPr>
          <p:cNvPr id="3" name="Content Placeholder 2"/>
          <p:cNvSpPr>
            <a:spLocks noGrp="1"/>
          </p:cNvSpPr>
          <p:nvPr>
            <p:ph idx="1"/>
          </p:nvPr>
        </p:nvSpPr>
        <p:spPr>
          <a:xfrm>
            <a:off x="6547944" y="1086950"/>
            <a:ext cx="4901512" cy="5335622"/>
          </a:xfrm>
        </p:spPr>
        <p:txBody>
          <a:bodyPr>
            <a:normAutofit fontScale="77500" lnSpcReduction="20000"/>
          </a:bodyPr>
          <a:lstStyle/>
          <a:p>
            <a:pPr algn="just"/>
            <a:r>
              <a:rPr lang="en-US" b="1" cap="none" dirty="0" err="1">
                <a:latin typeface="Times New Roman" panose="02020603050405020304" pitchFamily="18" charset="0"/>
                <a:cs typeface="Times New Roman" panose="02020603050405020304" pitchFamily="18" charset="0"/>
              </a:rPr>
              <a:t>Ezéchiel</a:t>
            </a:r>
            <a:r>
              <a:rPr lang="en-US" b="1" cap="none" dirty="0">
                <a:latin typeface="Times New Roman" panose="02020603050405020304" pitchFamily="18" charset="0"/>
                <a:cs typeface="Times New Roman" panose="02020603050405020304" pitchFamily="18" charset="0"/>
              </a:rPr>
              <a:t> Et Al. [</a:t>
            </a:r>
            <a:r>
              <a:rPr lang="en-US" b="1" cap="none" dirty="0">
                <a:latin typeface="Times New Roman" panose="02020603050405020304" pitchFamily="18" charset="0"/>
                <a:cs typeface="Times New Roman" panose="02020603050405020304" pitchFamily="18" charset="0"/>
                <a:hlinkClick r:id="rId2"/>
              </a:rPr>
              <a:t>1</a:t>
            </a:r>
            <a:r>
              <a:rPr lang="en-US" b="1" cap="none" dirty="0">
                <a:latin typeface="Times New Roman" panose="02020603050405020304" pitchFamily="18" charset="0"/>
                <a:cs typeface="Times New Roman" panose="02020603050405020304" pitchFamily="18" charset="0"/>
              </a:rPr>
              <a:t>]</a:t>
            </a:r>
            <a:r>
              <a:rPr lang="en-US" cap="none" dirty="0">
                <a:latin typeface="Times New Roman" panose="02020603050405020304" pitchFamily="18" charset="0"/>
                <a:cs typeface="Times New Roman" panose="02020603050405020304" pitchFamily="18" charset="0"/>
              </a:rPr>
              <a:t> (2019) Reviewed Distributed Database Systems (DDBS) Focusing On Three Strategies: Data Fragmentation, Allocation, And Replication. Key Challenges Include Query Optimization For Fragmented Data, Np-hard Allocation Problems, And Synchronization In Replicated Systems. The Paper Proposes Solutions For Efficient Synchronization, Particularly In Decentralized Peer-to-peer (P2P) Setups, Highlighting The Need For Scalability And Autonomy</a:t>
            </a:r>
          </a:p>
          <a:p>
            <a:pPr algn="just"/>
            <a:r>
              <a:rPr lang="en-US" b="1" cap="none" dirty="0">
                <a:latin typeface="Times New Roman" panose="02020603050405020304" pitchFamily="18" charset="0"/>
                <a:cs typeface="Times New Roman" panose="02020603050405020304" pitchFamily="18" charset="0"/>
              </a:rPr>
              <a:t>Santiago Et Al. </a:t>
            </a:r>
            <a:r>
              <a:rPr lang="en-US" cap="none" dirty="0">
                <a:latin typeface="Times New Roman" panose="02020603050405020304" pitchFamily="18" charset="0"/>
                <a:cs typeface="Times New Roman" panose="02020603050405020304" pitchFamily="18" charset="0"/>
              </a:rPr>
              <a:t>[</a:t>
            </a:r>
            <a:r>
              <a:rPr lang="en-US" cap="none" dirty="0">
                <a:latin typeface="Times New Roman" panose="02020603050405020304" pitchFamily="18" charset="0"/>
                <a:cs typeface="Times New Roman" panose="02020603050405020304" pitchFamily="18" charset="0"/>
                <a:hlinkClick r:id="rId3"/>
              </a:rPr>
              <a:t>2</a:t>
            </a:r>
            <a:r>
              <a:rPr lang="en-US" cap="none" dirty="0">
                <a:latin typeface="Times New Roman" panose="02020603050405020304" pitchFamily="18" charset="0"/>
                <a:cs typeface="Times New Roman" panose="02020603050405020304" pitchFamily="18" charset="0"/>
              </a:rPr>
              <a:t>] (2021) Explored The Integration Of Distributed Database Systems (DDBS) In Data Security, Emphasizing Scalable And Expandable Access Control Models. The Paper Discusses The Challenges Of Implementing Access Control, Such As The Complexity Of DDBS, Data Integrity, And The Need For Skilled Management. It Also Examines Real-world Applications In Sectors Like IT And Social Media, Stressing The Importance Of Robust Security Measures And Future Research In Enhancing Data Protection.</a:t>
            </a:r>
          </a:p>
          <a:p>
            <a:pPr algn="just"/>
            <a:endParaRPr lang="en-US" cap="none"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sz="3200">
                <a:latin typeface="Calibri"/>
              </a:defRPr>
            </a:pPr>
            <a:r>
              <a:rPr lang="en-US" sz="4800" dirty="0"/>
              <a:t>F</a:t>
            </a:r>
            <a:r>
              <a:rPr sz="4800" dirty="0"/>
              <a:t>eatures</a:t>
            </a:r>
          </a:p>
        </p:txBody>
      </p:sp>
      <p:sp>
        <p:nvSpPr>
          <p:cNvPr id="3" name="Content Placeholder 2"/>
          <p:cNvSpPr>
            <a:spLocks noGrp="1"/>
          </p:cNvSpPr>
          <p:nvPr>
            <p:ph idx="1"/>
          </p:nvPr>
        </p:nvSpPr>
        <p:spPr>
          <a:xfrm>
            <a:off x="6096000" y="914400"/>
            <a:ext cx="6136834" cy="4887685"/>
          </a:xfrm>
        </p:spPr>
        <p:txBody>
          <a:bodyPr>
            <a:noAutofit/>
          </a:bodyPr>
          <a:lstStyle/>
          <a:p>
            <a:pPr algn="l"/>
            <a:endParaRPr lang="en-US" sz="3600" cap="none" dirty="0"/>
          </a:p>
          <a:p>
            <a:pPr algn="l">
              <a:spcAft>
                <a:spcPts val="600"/>
              </a:spcAft>
              <a:defRPr sz="2000">
                <a:latin typeface="Calibri"/>
              </a:defRPr>
            </a:pPr>
            <a:r>
              <a:rPr lang="en-US" sz="3600" cap="none" dirty="0"/>
              <a:t>- Distributed book storage based on category: knowledge, academic, magic, adventure</a:t>
            </a:r>
          </a:p>
          <a:p>
            <a:pPr algn="l">
              <a:spcAft>
                <a:spcPts val="600"/>
              </a:spcAft>
              <a:defRPr sz="2000">
                <a:latin typeface="Calibri"/>
              </a:defRPr>
            </a:pPr>
            <a:r>
              <a:rPr lang="en-US" sz="3600" cap="none" dirty="0"/>
              <a:t>- Global search with local data management</a:t>
            </a:r>
          </a:p>
          <a:p>
            <a:pPr algn="l">
              <a:spcAft>
                <a:spcPts val="600"/>
              </a:spcAft>
              <a:defRPr sz="2000">
                <a:latin typeface="Calibri"/>
              </a:defRPr>
            </a:pPr>
            <a:r>
              <a:rPr lang="en-US" sz="3600" cap="none" dirty="0"/>
              <a:t>- Category-specific transactions and fault isolation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DF9CEC-52C2-4D14-B2F5-11176002A8B6}">
  <ds:schemaRefs>
    <ds:schemaRef ds:uri="16c05727-aa75-4e4a-9b5f-8a80a1165891"/>
    <ds:schemaRef ds:uri="http://schemas.microsoft.com/sharepoint/v3"/>
    <ds:schemaRef ds:uri="http://schemas.microsoft.com/office/2006/documentManagement/types"/>
    <ds:schemaRef ds:uri="http://purl.org/dc/dcmitype/"/>
    <ds:schemaRef ds:uri="230e9df3-be65-4c73-a93b-d1236ebd677e"/>
    <ds:schemaRef ds:uri="71af3243-3dd4-4a8d-8c0d-dd76da1f02a5"/>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{4E8D3531-6E5F-4E12-BBB5-6A08D4E777FA}tf11964407_win32</Template>
  <TotalTime>1771</TotalTime>
  <Words>1034</Words>
  <Application>Microsoft Office PowerPoint</Application>
  <PresentationFormat>Widescreen</PresentationFormat>
  <Paragraphs>139</Paragraphs>
  <Slides>25</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Black</vt:lpstr>
      <vt:lpstr>Bodoni MT</vt:lpstr>
      <vt:lpstr>Calibri</vt:lpstr>
      <vt:lpstr>Courier New</vt:lpstr>
      <vt:lpstr>Gill Sans Nova Light</vt:lpstr>
      <vt:lpstr>Sagona Book</vt:lpstr>
      <vt:lpstr>Times New Roman</vt:lpstr>
      <vt:lpstr>Custom</vt:lpstr>
      <vt:lpstr>Book Ordering System An Innovative Online Bookstore Solution  </vt:lpstr>
      <vt:lpstr>Outline</vt:lpstr>
      <vt:lpstr>Introduction</vt:lpstr>
      <vt:lpstr>Problem Statement</vt:lpstr>
      <vt:lpstr>Objective</vt:lpstr>
      <vt:lpstr>Motivation</vt:lpstr>
      <vt:lpstr>Technology Stack</vt:lpstr>
      <vt:lpstr>Literature review</vt:lpstr>
      <vt:lpstr>Features</vt:lpstr>
      <vt:lpstr>Fragmentation</vt:lpstr>
      <vt:lpstr>Fragmented Database</vt:lpstr>
      <vt:lpstr>Workflow diagram  Flow of Data: Showing a activity diagram of how data flows between modules.</vt:lpstr>
      <vt:lpstr>ER Diagram: Highlight relationships between key entities like Users, Books, and Orders</vt:lpstr>
      <vt:lpstr>Database (Schema Diagram) Database Tables: Highlight table structure for Users, Books, and Orders. </vt:lpstr>
      <vt:lpstr>Use Case Diagram: Show interaction between users, administrators, and the system.</vt:lpstr>
      <vt:lpstr>System Architecture</vt:lpstr>
      <vt:lpstr>System Architecture</vt:lpstr>
      <vt:lpstr>System Architecture</vt:lpstr>
      <vt:lpstr>System Architecture</vt:lpstr>
      <vt:lpstr>System Architecture</vt:lpstr>
      <vt:lpstr>System Architecture</vt:lpstr>
      <vt:lpstr>System Architecture</vt:lpstr>
      <vt:lpstr>🔮 Future Work</vt:lpstr>
      <vt:lpstr>References</vt:lpstr>
      <vt:lpstr>Thank You  Do You Have Any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Bangladesh University of Business and Technology (BUBT) Department of Computer Science &amp; Engineering</dc:title>
  <dc:creator>Rohan Rashid</dc:creator>
  <cp:lastModifiedBy>Rohan Rashid</cp:lastModifiedBy>
  <cp:revision>48</cp:revision>
  <dcterms:created xsi:type="dcterms:W3CDTF">2024-12-08T18:23:45Z</dcterms:created>
  <dcterms:modified xsi:type="dcterms:W3CDTF">2025-05-25T08:27:50Z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